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1">
  <p:sldMasterIdLst>
    <p:sldMasterId id="2147483660" r:id="rId1"/>
  </p:sldMasterIdLst>
  <p:sldIdLst>
    <p:sldId id="256" r:id="rId2"/>
    <p:sldId id="271" r:id="rId3"/>
    <p:sldId id="276" r:id="rId4"/>
    <p:sldId id="272" r:id="rId5"/>
    <p:sldId id="273" r:id="rId6"/>
    <p:sldId id="274" r:id="rId7"/>
    <p:sldId id="275" r:id="rId8"/>
    <p:sldId id="277" r:id="rId9"/>
    <p:sldId id="280" r:id="rId10"/>
    <p:sldId id="258" r:id="rId11"/>
    <p:sldId id="259" r:id="rId12"/>
    <p:sldId id="260" r:id="rId13"/>
    <p:sldId id="267" r:id="rId14"/>
    <p:sldId id="281" r:id="rId15"/>
    <p:sldId id="282" r:id="rId16"/>
    <p:sldId id="288" r:id="rId17"/>
    <p:sldId id="283" r:id="rId18"/>
    <p:sldId id="284" r:id="rId19"/>
    <p:sldId id="286" r:id="rId20"/>
    <p:sldId id="287" r:id="rId21"/>
    <p:sldId id="285" r:id="rId22"/>
    <p:sldId id="270" r:id="rId2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11" d="100"/>
          <a:sy n="111" d="100"/>
        </p:scale>
        <p:origin x="-131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0" name="Прямоугольный треугольник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Заголовок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grpSp>
        <p:nvGrpSpPr>
          <p:cNvPr id="2" name="Группа 1"/>
          <p:cNvGrpSpPr/>
          <p:nvPr/>
        </p:nvGrpSpPr>
        <p:grpSpPr>
          <a:xfrm>
            <a:off x="-3765" y="4953000"/>
            <a:ext cx="9147765" cy="1912088"/>
            <a:chOff x="-3765" y="4832896"/>
            <a:chExt cx="9147765" cy="2032192"/>
          </a:xfrm>
        </p:grpSpPr>
        <p:sp>
          <p:nvSpPr>
            <p:cNvPr id="7" name="Полилиния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Полилиния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Полилиния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Прямая соединительная линия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Дата 29"/>
          <p:cNvSpPr>
            <a:spLocks noGrp="1"/>
          </p:cNvSpPr>
          <p:nvPr>
            <p:ph type="dt" sz="half" idx="10"/>
          </p:nvPr>
        </p:nvSpPr>
        <p:spPr/>
        <p:txBody>
          <a:bodyPr/>
          <a:lstStyle>
            <a:lvl1pPr>
              <a:defRPr>
                <a:solidFill>
                  <a:srgbClr val="FFFFFF"/>
                </a:solidFill>
              </a:defRPr>
            </a:lvl1pPr>
            <a:extLst/>
          </a:lstStyle>
          <a:p>
            <a:fld id="{5B106E36-FD25-4E2D-B0AA-010F637433A0}" type="datetimeFigureOut">
              <a:rPr lang="ru-RU" smtClean="0"/>
              <a:pPr/>
              <a:t>06.02.2022</a:t>
            </a:fld>
            <a:endParaRPr lang="ru-RU"/>
          </a:p>
        </p:txBody>
      </p:sp>
      <p:sp>
        <p:nvSpPr>
          <p:cNvPr id="19" name="Нижний колонтитул 18"/>
          <p:cNvSpPr>
            <a:spLocks noGrp="1"/>
          </p:cNvSpPr>
          <p:nvPr>
            <p:ph type="ftr" sz="quarter" idx="11"/>
          </p:nvPr>
        </p:nvSpPr>
        <p:spPr/>
        <p:txBody>
          <a:bodyPr/>
          <a:lstStyle>
            <a:lvl1pPr>
              <a:defRPr>
                <a:solidFill>
                  <a:schemeClr val="accent1">
                    <a:tint val="20000"/>
                  </a:schemeClr>
                </a:solidFill>
              </a:defRPr>
            </a:lvl1pPr>
            <a:extLst/>
          </a:lstStyle>
          <a:p>
            <a:endParaRPr lang="ru-RU"/>
          </a:p>
        </p:txBody>
      </p:sp>
      <p:sp>
        <p:nvSpPr>
          <p:cNvPr id="27" name="Номер слайда 26"/>
          <p:cNvSpPr>
            <a:spLocks noGrp="1"/>
          </p:cNvSpPr>
          <p:nvPr>
            <p:ph type="sldNum" sz="quarter" idx="12"/>
          </p:nvPr>
        </p:nvSpPr>
        <p:spPr/>
        <p:txBody>
          <a:bodyPr/>
          <a:lstStyle>
            <a:lvl1pPr>
              <a:defRPr>
                <a:solidFill>
                  <a:srgbClr val="FFFFFF"/>
                </a:solidFill>
              </a:defRPr>
            </a:lvl1pPr>
            <a:extLst/>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481329"/>
            <a:ext cx="8229600" cy="438607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06.02.2022</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44013" y="274640"/>
            <a:ext cx="1777470" cy="5592761"/>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1"/>
            <a:ext cx="6324600" cy="5592760"/>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06.02.2022</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06.02.2022</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7" name="Заголовок 6"/>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5B106E36-FD25-4E2D-B0AA-010F637433A0}" type="datetimeFigureOut">
              <a:rPr lang="ru-RU" smtClean="0"/>
              <a:pPr/>
              <a:t>06.02.2022</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7" name="Нашивка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Нашивка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bg>
      <p:bgRef idx="1002">
        <a:schemeClr val="bg1"/>
      </p:bgRef>
    </p:bg>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06.02.2022</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8" name="Заголовок 7"/>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5B106E36-FD25-4E2D-B0AA-010F637433A0}" type="datetimeFigureOut">
              <a:rPr lang="ru-RU" smtClean="0"/>
              <a:pPr/>
              <a:t>06.02.2022</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bg>
      <p:bgRef idx="1002">
        <a:schemeClr val="bg1"/>
      </p:bgRef>
    </p:bg>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extLst/>
          </a:lstStyle>
          <a:p>
            <a:fld id="{5B106E36-FD25-4E2D-B0AA-010F637433A0}" type="datetimeFigureOut">
              <a:rPr lang="ru-RU" smtClean="0"/>
              <a:pPr/>
              <a:t>06.02.2022</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6" name="Заголовок 5"/>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5B106E36-FD25-4E2D-B0AA-010F637433A0}" type="datetimeFigureOut">
              <a:rPr lang="ru-RU" smtClean="0"/>
              <a:pPr/>
              <a:t>06.02.2022</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727032" y="6407944"/>
            <a:ext cx="1920240" cy="365760"/>
          </a:xfrm>
        </p:spPr>
        <p:txBody>
          <a:bodyPr/>
          <a:lstStyle>
            <a:extLst/>
          </a:lstStyle>
          <a:p>
            <a:fld id="{5B106E36-FD25-4E2D-B0AA-010F637433A0}" type="datetimeFigureOut">
              <a:rPr lang="ru-RU" smtClean="0"/>
              <a:pPr/>
              <a:t>06.02.2022</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
        <p:nvSpPr>
          <p:cNvPr id="3" name="Рисунок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ru-RU" smtClean="0"/>
              <a:t>Вставка рисунка</a:t>
            </a:r>
            <a:endParaRPr kumimoji="0" lang="en-US" dirty="0"/>
          </a:p>
        </p:txBody>
      </p:sp>
      <p:sp>
        <p:nvSpPr>
          <p:cNvPr id="5" name="Дата 4"/>
          <p:cNvSpPr>
            <a:spLocks noGrp="1"/>
          </p:cNvSpPr>
          <p:nvPr>
            <p:ph type="dt" sz="half" idx="10"/>
          </p:nvPr>
        </p:nvSpPr>
        <p:spPr/>
        <p:txBody>
          <a:bodyPr/>
          <a:lstStyle>
            <a:lvl1pPr>
              <a:defRPr>
                <a:solidFill>
                  <a:schemeClr val="tx1"/>
                </a:solidFill>
              </a:defRPr>
            </a:lvl1pPr>
            <a:extLst/>
          </a:lstStyle>
          <a:p>
            <a:fld id="{5B106E36-FD25-4E2D-B0AA-010F637433A0}" type="datetimeFigureOut">
              <a:rPr lang="ru-RU" smtClean="0"/>
              <a:pPr/>
              <a:t>06.02.2022</a:t>
            </a:fld>
            <a:endParaRPr lang="ru-RU"/>
          </a:p>
        </p:txBody>
      </p:sp>
      <p:sp>
        <p:nvSpPr>
          <p:cNvPr id="6" name="Нижний колонтитул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ru-RU"/>
          </a:p>
        </p:txBody>
      </p:sp>
      <p:sp>
        <p:nvSpPr>
          <p:cNvPr id="7" name="Номер слайда 6"/>
          <p:cNvSpPr>
            <a:spLocks noGrp="1"/>
          </p:cNvSpPr>
          <p:nvPr>
            <p:ph type="sldNum" sz="quarter" idx="12"/>
          </p:nvPr>
        </p:nvSpPr>
        <p:spPr/>
        <p:txBody>
          <a:bodyPr/>
          <a:lstStyle>
            <a:lvl1pPr>
              <a:defRPr>
                <a:solidFill>
                  <a:schemeClr val="tx1"/>
                </a:solidFill>
              </a:defRPr>
            </a:lvl1pPr>
            <a:extLst/>
          </a:lstStyle>
          <a:p>
            <a:fld id="{725C68B6-61C2-468F-89AB-4B9F7531AA68}" type="slidenum">
              <a:rPr lang="ru-RU" smtClean="0"/>
              <a:pPr/>
              <a:t>‹#›</a:t>
            </a:fld>
            <a:endParaRPr lang="ru-RU"/>
          </a:p>
        </p:txBody>
      </p:sp>
      <p:sp>
        <p:nvSpPr>
          <p:cNvPr id="2" name="Заголовок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ru-RU" smtClean="0"/>
              <a:t>Образец заголовка</a:t>
            </a:r>
            <a:endParaRPr kumimoji="0" lang="en-US"/>
          </a:p>
        </p:txBody>
      </p:sp>
      <p:sp>
        <p:nvSpPr>
          <p:cNvPr id="8" name="Полилиния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Полилиния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Прямоугольный треугольник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Прямая соединительная линия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Нашивка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Нашивка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Полилиния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Полилиния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Прямоугольный треугольник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Прямая соединительная линия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Заголовок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ru-RU" smtClean="0"/>
              <a:t>Образец заголовка</a:t>
            </a:r>
            <a:endParaRPr kumimoji="0" lang="en-US"/>
          </a:p>
        </p:txBody>
      </p:sp>
      <p:sp>
        <p:nvSpPr>
          <p:cNvPr id="30" name="Текст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5B106E36-FD25-4E2D-B0AA-010F637433A0}" type="datetimeFigureOut">
              <a:rPr lang="ru-RU" smtClean="0"/>
              <a:pPr/>
              <a:t>06.02.2022</a:t>
            </a:fld>
            <a:endParaRPr lang="ru-RU"/>
          </a:p>
        </p:txBody>
      </p:sp>
      <p:sp>
        <p:nvSpPr>
          <p:cNvPr id="22" name="Нижний колонтитул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ru-RU"/>
          </a:p>
        </p:txBody>
      </p:sp>
      <p:sp>
        <p:nvSpPr>
          <p:cNvPr id="18" name="Номер слайда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42910" y="642918"/>
            <a:ext cx="7772400" cy="785818"/>
          </a:xfrm>
        </p:spPr>
        <p:txBody>
          <a:bodyPr>
            <a:normAutofit fontScale="90000"/>
          </a:bodyPr>
          <a:lstStyle/>
          <a:p>
            <a:pPr algn="ctr"/>
            <a:r>
              <a:rPr lang="ru-RU" sz="2400" b="1" dirty="0" smtClean="0">
                <a:latin typeface="Times New Roman" pitchFamily="18" charset="0"/>
                <a:cs typeface="Times New Roman" pitchFamily="18" charset="0"/>
              </a:rPr>
              <a:t>Тема 3. Государственное регулирование </a:t>
            </a:r>
            <a:r>
              <a:rPr lang="ru-RU" sz="2400" dirty="0" smtClean="0">
                <a:latin typeface="Times New Roman" pitchFamily="18" charset="0"/>
                <a:cs typeface="Times New Roman" pitchFamily="18" charset="0"/>
              </a:rPr>
              <a:t>инновационной деятельности</a:t>
            </a:r>
            <a:r>
              <a:rPr lang="ru-RU" sz="2400" b="1" dirty="0" smtClean="0">
                <a:latin typeface="Times New Roman" pitchFamily="18" charset="0"/>
                <a:cs typeface="Times New Roman" pitchFamily="18" charset="0"/>
              </a:rPr>
              <a:t> </a:t>
            </a:r>
            <a:r>
              <a:rPr lang="ru-RU" sz="2400" b="1" dirty="0" smtClean="0">
                <a:latin typeface="Times New Roman" pitchFamily="18" charset="0"/>
                <a:cs typeface="Times New Roman" pitchFamily="18" charset="0"/>
              </a:rPr>
              <a:t>в  РК</a:t>
            </a:r>
            <a:endParaRPr lang="ru-RU" sz="2400" b="1" dirty="0">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685800" y="1643050"/>
            <a:ext cx="7772400" cy="3168261"/>
          </a:xfrm>
        </p:spPr>
        <p:txBody>
          <a:bodyPr>
            <a:normAutofit/>
          </a:bodyPr>
          <a:lstStyle/>
          <a:p>
            <a:pPr marL="342900" indent="-342900" algn="l">
              <a:buAutoNum type="arabicPeriod"/>
            </a:pPr>
            <a:r>
              <a:rPr lang="ru-RU" sz="1800" b="1" dirty="0" smtClean="0">
                <a:latin typeface="Times New Roman" pitchFamily="18" charset="0"/>
                <a:cs typeface="Times New Roman" pitchFamily="18" charset="0"/>
              </a:rPr>
              <a:t>Государственное воздействие на инновационную деятельность</a:t>
            </a:r>
          </a:p>
          <a:p>
            <a:pPr marL="342900" indent="-342900" algn="l">
              <a:buAutoNum type="arabicPeriod"/>
            </a:pPr>
            <a:r>
              <a:rPr lang="ru-RU" sz="1800" b="1" dirty="0" smtClean="0">
                <a:solidFill>
                  <a:srgbClr val="000000"/>
                </a:solidFill>
                <a:latin typeface="Times New Roman" pitchFamily="18" charset="0"/>
                <a:ea typeface="Times New Roman" pitchFamily="18" charset="0"/>
                <a:cs typeface="Times New Roman" pitchFamily="18" charset="0"/>
              </a:rPr>
              <a:t>Принципы взаимодействия </a:t>
            </a:r>
            <a:r>
              <a:rPr lang="ru-RU" sz="1800" b="1" smtClean="0">
                <a:solidFill>
                  <a:srgbClr val="000000"/>
                </a:solidFill>
                <a:latin typeface="Times New Roman" pitchFamily="18" charset="0"/>
                <a:ea typeface="Times New Roman" pitchFamily="18" charset="0"/>
                <a:cs typeface="Times New Roman" pitchFamily="18" charset="0"/>
              </a:rPr>
              <a:t>субъектов инновационного предпринимательства </a:t>
            </a:r>
            <a:r>
              <a:rPr lang="ru-RU" sz="1800" b="1" dirty="0" smtClean="0">
                <a:solidFill>
                  <a:srgbClr val="000000"/>
                </a:solidFill>
                <a:latin typeface="Times New Roman" pitchFamily="18" charset="0"/>
                <a:ea typeface="Times New Roman" pitchFamily="18" charset="0"/>
                <a:cs typeface="Times New Roman" pitchFamily="18" charset="0"/>
              </a:rPr>
              <a:t>и </a:t>
            </a:r>
            <a:r>
              <a:rPr lang="ru-RU" sz="1800" b="1" dirty="0" smtClean="0">
                <a:solidFill>
                  <a:srgbClr val="000000"/>
                </a:solidFill>
                <a:latin typeface="Times New Roman" pitchFamily="18" charset="0"/>
                <a:ea typeface="Times New Roman" pitchFamily="18" charset="0"/>
                <a:cs typeface="Times New Roman" pitchFamily="18" charset="0"/>
              </a:rPr>
              <a:t>государства</a:t>
            </a:r>
          </a:p>
          <a:p>
            <a:pPr marL="342900" indent="-342900" algn="l">
              <a:buAutoNum type="arabicPeriod"/>
            </a:pPr>
            <a:r>
              <a:rPr lang="ru-RU" sz="1800" b="1" dirty="0" smtClean="0">
                <a:latin typeface="Times New Roman" pitchFamily="18" charset="0"/>
                <a:cs typeface="Times New Roman" pitchFamily="18" charset="0"/>
              </a:rPr>
              <a:t> </a:t>
            </a:r>
            <a:r>
              <a:rPr lang="ru-RU" sz="1800" b="1" dirty="0" smtClean="0">
                <a:latin typeface="Times New Roman" pitchFamily="18" charset="0"/>
                <a:cs typeface="Times New Roman" pitchFamily="18" charset="0"/>
              </a:rPr>
              <a:t>Пути государственного регулирования предпринимательства</a:t>
            </a:r>
          </a:p>
          <a:p>
            <a:pPr marL="342900" lvl="0" indent="-342900" algn="l">
              <a:buFont typeface="Wingdings 3"/>
              <a:buAutoNum type="arabicPeriod"/>
            </a:pPr>
            <a:r>
              <a:rPr lang="ru-RU" sz="1800" b="1" dirty="0" smtClean="0">
                <a:latin typeface="Times New Roman" pitchFamily="18" charset="0"/>
                <a:cs typeface="Times New Roman" pitchFamily="18" charset="0"/>
              </a:rPr>
              <a:t> </a:t>
            </a:r>
            <a:r>
              <a:rPr lang="ru-RU" sz="1800" b="1" dirty="0" smtClean="0">
                <a:solidFill>
                  <a:srgbClr val="000000"/>
                </a:solidFill>
                <a:latin typeface="Times New Roman" pitchFamily="18" charset="0"/>
                <a:ea typeface="Times New Roman" pitchFamily="18" charset="0"/>
                <a:cs typeface="Times New Roman" pitchFamily="18" charset="0"/>
              </a:rPr>
              <a:t>Компетенция Правительства Республики Казахстан в области государственного регулирования </a:t>
            </a:r>
            <a:r>
              <a:rPr lang="ru-RU" sz="1800" b="1" dirty="0" smtClean="0">
                <a:solidFill>
                  <a:srgbClr val="000000"/>
                </a:solidFill>
                <a:latin typeface="Times New Roman" pitchFamily="18" charset="0"/>
                <a:ea typeface="Times New Roman" pitchFamily="18" charset="0"/>
                <a:cs typeface="Times New Roman" pitchFamily="18" charset="0"/>
              </a:rPr>
              <a:t>предпринимательства</a:t>
            </a:r>
          </a:p>
          <a:p>
            <a:pPr marL="342900" lvl="0" indent="-342900" algn="l">
              <a:buFont typeface="Wingdings 3"/>
              <a:buAutoNum type="arabicPeriod"/>
            </a:pPr>
            <a:r>
              <a:rPr lang="ru-RU" sz="1800" b="1" dirty="0" smtClean="0">
                <a:latin typeface="Times New Roman" pitchFamily="18" charset="0"/>
                <a:cs typeface="Times New Roman" pitchFamily="18" charset="0"/>
              </a:rPr>
              <a:t>Основные функции </a:t>
            </a:r>
            <a:r>
              <a:rPr lang="ru-RU" sz="1800" b="1" dirty="0" smtClean="0">
                <a:latin typeface="Times New Roman" pitchFamily="18" charset="0"/>
                <a:cs typeface="Times New Roman" pitchFamily="18" charset="0"/>
              </a:rPr>
              <a:t>государственных органов в инновационной </a:t>
            </a:r>
            <a:r>
              <a:rPr lang="ru-RU" sz="1800" b="1" dirty="0" smtClean="0">
                <a:latin typeface="Times New Roman" pitchFamily="18" charset="0"/>
                <a:cs typeface="Times New Roman" pitchFamily="18" charset="0"/>
              </a:rPr>
              <a:t>сфере</a:t>
            </a:r>
          </a:p>
          <a:p>
            <a:pPr marL="342900" lvl="0" indent="-342900" algn="l">
              <a:buFont typeface="Wingdings 3"/>
              <a:buAutoNum type="arabicPeriod"/>
            </a:pPr>
            <a:r>
              <a:rPr lang="ru-RU" sz="1800" b="1" dirty="0" smtClean="0">
                <a:solidFill>
                  <a:srgbClr val="000000"/>
                </a:solidFill>
                <a:latin typeface="Times New Roman" pitchFamily="18" charset="0"/>
                <a:cs typeface="Times New Roman" pitchFamily="18" charset="0"/>
              </a:rPr>
              <a:t>Государственная поддержка, </a:t>
            </a:r>
            <a:r>
              <a:rPr lang="ru-RU" sz="1800" b="1" dirty="0" smtClean="0">
                <a:solidFill>
                  <a:srgbClr val="000000"/>
                </a:solidFill>
                <a:latin typeface="Times New Roman" pitchFamily="18" charset="0"/>
                <a:cs typeface="Times New Roman" pitchFamily="18" charset="0"/>
              </a:rPr>
              <a:t>как </a:t>
            </a:r>
            <a:r>
              <a:rPr lang="ru-RU" sz="1800" b="1" dirty="0" smtClean="0">
                <a:solidFill>
                  <a:srgbClr val="000000"/>
                </a:solidFill>
                <a:latin typeface="Times New Roman" pitchFamily="18" charset="0"/>
                <a:cs typeface="Times New Roman" pitchFamily="18" charset="0"/>
              </a:rPr>
              <a:t>одна </a:t>
            </a:r>
            <a:r>
              <a:rPr lang="ru-RU" sz="1800" b="1" dirty="0" smtClean="0">
                <a:solidFill>
                  <a:srgbClr val="000000"/>
                </a:solidFill>
                <a:latin typeface="Times New Roman" pitchFamily="18" charset="0"/>
                <a:cs typeface="Times New Roman" pitchFamily="18" charset="0"/>
              </a:rPr>
              <a:t>из основных форм государственного регулирования индустриально-инновационной деятельности</a:t>
            </a:r>
            <a:endParaRPr lang="ru-RU" sz="1800" b="1" dirty="0" smtClean="0">
              <a:solidFill>
                <a:schemeClr val="tx1"/>
              </a:solidFill>
              <a:latin typeface="Times New Roman" pitchFamily="18" charset="0"/>
              <a:cs typeface="Times New Roman" pitchFamily="18" charset="0"/>
            </a:endParaRPr>
          </a:p>
          <a:p>
            <a:pPr marL="342900" indent="-342900" algn="l">
              <a:buAutoNum type="arabicPeriod"/>
            </a:pPr>
            <a:endParaRPr lang="ru-RU" sz="1800"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85720" y="500041"/>
            <a:ext cx="8643998" cy="5632311"/>
          </a:xfrm>
          <a:prstGeom prst="rect">
            <a:avLst/>
          </a:prstGeom>
        </p:spPr>
        <p:txBody>
          <a:bodyPr wrap="square">
            <a:spAutoFit/>
          </a:bodyPr>
          <a:lstStyle/>
          <a:p>
            <a:r>
              <a:rPr lang="ru-RU" sz="2000" dirty="0" smtClean="0">
                <a:latin typeface="Times New Roman" pitchFamily="18" charset="0"/>
                <a:cs typeface="Times New Roman" pitchFamily="18" charset="0"/>
              </a:rPr>
              <a:t>     </a:t>
            </a:r>
            <a:r>
              <a:rPr lang="ru-RU" sz="2000" b="1" dirty="0" smtClean="0">
                <a:latin typeface="Times New Roman" pitchFamily="18" charset="0"/>
                <a:cs typeface="Times New Roman" pitchFamily="18" charset="0"/>
              </a:rPr>
              <a:t>Основными функциями государственных органов в инновационной сфере признаются следующие:</a:t>
            </a:r>
          </a:p>
          <a:p>
            <a:r>
              <a:rPr lang="ru-RU" sz="2000" dirty="0" smtClean="0">
                <a:latin typeface="Times New Roman" pitchFamily="18" charset="0"/>
                <a:cs typeface="Times New Roman" pitchFamily="18" charset="0"/>
              </a:rPr>
              <a:t>•аккумулирование средств на НИОКР и инновации;</a:t>
            </a:r>
          </a:p>
          <a:p>
            <a:r>
              <a:rPr lang="ru-RU" sz="2000" dirty="0" smtClean="0">
                <a:latin typeface="Times New Roman" pitchFamily="18" charset="0"/>
                <a:cs typeface="Times New Roman" pitchFamily="18" charset="0"/>
              </a:rPr>
              <a:t>• координация инновационной деятельности;</a:t>
            </a:r>
          </a:p>
          <a:p>
            <a:r>
              <a:rPr lang="ru-RU" sz="2000" dirty="0" smtClean="0">
                <a:latin typeface="Times New Roman" pitchFamily="18" charset="0"/>
                <a:cs typeface="Times New Roman" pitchFamily="18" charset="0"/>
              </a:rPr>
              <a:t>•стимулирование инноваций, конкуренции в данной сфере,</a:t>
            </a:r>
          </a:p>
          <a:p>
            <a:r>
              <a:rPr lang="ru-RU" sz="2000" dirty="0" smtClean="0">
                <a:latin typeface="Times New Roman" pitchFamily="18" charset="0"/>
                <a:cs typeface="Times New Roman" pitchFamily="18" charset="0"/>
              </a:rPr>
              <a:t>страхование инновационных рисков, введение государственных санкций за выпуск устаревшей продукции;</a:t>
            </a:r>
          </a:p>
          <a:p>
            <a:r>
              <a:rPr lang="ru-RU" sz="2000" dirty="0" smtClean="0">
                <a:latin typeface="Times New Roman" pitchFamily="18" charset="0"/>
                <a:cs typeface="Times New Roman" pitchFamily="18" charset="0"/>
              </a:rPr>
              <a:t>•создание правовой базы инновационных процессов, в том числе системы защиты авторских прав </a:t>
            </a:r>
            <a:r>
              <a:rPr lang="ru-RU" sz="2000" dirty="0" err="1" smtClean="0">
                <a:latin typeface="Times New Roman" pitchFamily="18" charset="0"/>
                <a:cs typeface="Times New Roman" pitchFamily="18" charset="0"/>
              </a:rPr>
              <a:t>инноваторов</a:t>
            </a:r>
            <a:r>
              <a:rPr lang="ru-RU" sz="2000" dirty="0" smtClean="0">
                <a:latin typeface="Times New Roman" pitchFamily="18" charset="0"/>
                <a:cs typeface="Times New Roman" pitchFamily="18" charset="0"/>
              </a:rPr>
              <a:t> и охраны интеллектуальной собственности;</a:t>
            </a:r>
          </a:p>
          <a:p>
            <a:r>
              <a:rPr lang="ru-RU" sz="2000" dirty="0" smtClean="0">
                <a:latin typeface="Times New Roman" pitchFamily="18" charset="0"/>
                <a:cs typeface="Times New Roman" pitchFamily="18" charset="0"/>
              </a:rPr>
              <a:t>• кадровое обеспечение инновационной деятельности;</a:t>
            </a:r>
          </a:p>
          <a:p>
            <a:r>
              <a:rPr lang="ru-RU" sz="2000" dirty="0" smtClean="0">
                <a:latin typeface="Times New Roman" pitchFamily="18" charset="0"/>
                <a:cs typeface="Times New Roman" pitchFamily="18" charset="0"/>
              </a:rPr>
              <a:t>•формирование инновационной инфраструктуры;</a:t>
            </a:r>
          </a:p>
          <a:p>
            <a:r>
              <a:rPr lang="ru-RU" sz="2000" dirty="0" smtClean="0">
                <a:latin typeface="Times New Roman" pitchFamily="18" charset="0"/>
                <a:cs typeface="Times New Roman" pitchFamily="18" charset="0"/>
              </a:rPr>
              <a:t>• институциональное обеспечение инновационных процессов в отраслях государственного сектора;</a:t>
            </a:r>
          </a:p>
          <a:p>
            <a:r>
              <a:rPr lang="ru-RU" sz="2000" dirty="0" smtClean="0">
                <a:latin typeface="Times New Roman" pitchFamily="18" charset="0"/>
                <a:cs typeface="Times New Roman" pitchFamily="18" charset="0"/>
              </a:rPr>
              <a:t>• обеспечение социальной и экологической направленности инноваций;</a:t>
            </a:r>
          </a:p>
          <a:p>
            <a:r>
              <a:rPr lang="ru-RU" sz="2000" dirty="0" smtClean="0">
                <a:latin typeface="Times New Roman" pitchFamily="18" charset="0"/>
                <a:cs typeface="Times New Roman" pitchFamily="18" charset="0"/>
              </a:rPr>
              <a:t>• повышение общественного статуса инновационной деятельности;</a:t>
            </a:r>
          </a:p>
          <a:p>
            <a:r>
              <a:rPr lang="ru-RU" sz="2000" dirty="0" smtClean="0">
                <a:latin typeface="Times New Roman" pitchFamily="18" charset="0"/>
                <a:cs typeface="Times New Roman" pitchFamily="18" charset="0"/>
              </a:rPr>
              <a:t>• региональное регулирование инновационных процессов;</a:t>
            </a:r>
          </a:p>
          <a:p>
            <a:r>
              <a:rPr lang="ru-RU" sz="2000" dirty="0" smtClean="0">
                <a:latin typeface="Times New Roman" pitchFamily="18" charset="0"/>
                <a:cs typeface="Times New Roman" pitchFamily="18" charset="0"/>
              </a:rPr>
              <a:t>• регулирование международных аспектов инновационных процессов .</a:t>
            </a:r>
            <a:endParaRPr lang="ru-RU" sz="2000"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57158" y="500041"/>
            <a:ext cx="8572560" cy="5909310"/>
          </a:xfrm>
          <a:prstGeom prst="rect">
            <a:avLst/>
          </a:prstGeom>
        </p:spPr>
        <p:txBody>
          <a:bodyPr wrap="square">
            <a:spAutoFit/>
          </a:bodyPr>
          <a:lstStyle/>
          <a:p>
            <a:r>
              <a:rPr lang="ru-RU" dirty="0" smtClean="0">
                <a:latin typeface="Times New Roman" pitchFamily="18" charset="0"/>
                <a:cs typeface="Times New Roman" pitchFamily="18" charset="0"/>
              </a:rPr>
              <a:t>Государственное регулирование базируется на выборе приоритетов генеральных стратегических направлений и ориентиров эффективного научно-технического и социально-экономического развития. Одна из задач государственного регулирования состоит в проведении комплекса мер по организационно-нормативной и государственной финансово-ресурсной поддержке инновационной активности предприятий.</a:t>
            </a:r>
          </a:p>
          <a:p>
            <a:r>
              <a:rPr lang="ru-RU" dirty="0" smtClean="0">
                <a:latin typeface="Times New Roman" pitchFamily="18" charset="0"/>
                <a:cs typeface="Times New Roman" pitchFamily="18" charset="0"/>
              </a:rPr>
              <a:t>Как уже отмечалось выше, основная форма регулятивной деятельности государства в инновационной сфере — это выработка и проведение инновационной политики, управление инновационной деятельностью. Такая политика разрабатывается на основе утверждения приоритетного значения инновационной деятельности для современного общественного развития. При этом инновационная политика во многом зависит от выбранных методов государственного регулирования инновационной деятельности.</a:t>
            </a:r>
          </a:p>
          <a:p>
            <a:r>
              <a:rPr lang="ru-RU" dirty="0" smtClean="0">
                <a:latin typeface="Times New Roman" pitchFamily="18" charset="0"/>
                <a:cs typeface="Times New Roman" pitchFamily="18" charset="0"/>
              </a:rPr>
              <a:t>Методы воздействия государства в области инновационной деятельности можно подразделить на административные и экономические (прямые и косвенные). Соотношение их определяется экономической ситуацией в стране и концепцией государственного регулирования — с упором на рынок или на централизованное воздействие.</a:t>
            </a:r>
          </a:p>
          <a:p>
            <a:r>
              <a:rPr lang="ru-RU" dirty="0" smtClean="0">
                <a:latin typeface="Times New Roman" pitchFamily="18" charset="0"/>
                <a:cs typeface="Times New Roman" pitchFamily="18" charset="0"/>
              </a:rPr>
              <a:t>Административные методы осуществления инновационной политики, в отличие от директивных методов управления в централизованной системе хозяйствования, в условиях рыночных отношений базируются на законодательной основе. </a:t>
            </a:r>
            <a:endParaRPr lang="ru-RU"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4282" y="642918"/>
            <a:ext cx="8501122" cy="4524315"/>
          </a:xfrm>
          <a:prstGeom prst="rect">
            <a:avLst/>
          </a:prstGeom>
        </p:spPr>
        <p:txBody>
          <a:bodyPr wrap="square">
            <a:spAutoFit/>
          </a:bodyPr>
          <a:lstStyle/>
          <a:p>
            <a:r>
              <a:rPr lang="ru-RU" dirty="0" smtClean="0"/>
              <a:t>     </a:t>
            </a:r>
            <a:r>
              <a:rPr lang="ru-RU" dirty="0" smtClean="0">
                <a:latin typeface="Times New Roman" pitchFamily="18" charset="0"/>
                <a:cs typeface="Times New Roman" pitchFamily="18" charset="0"/>
              </a:rPr>
              <a:t>Среди методов инновационного регулирования наиболее действенными считаются экономические, основанные на учете мотивационных факторов товарного производства. Они отличаются от административных </a:t>
            </a:r>
            <a:r>
              <a:rPr lang="ru-RU" dirty="0" err="1" smtClean="0">
                <a:latin typeface="Times New Roman" pitchFamily="18" charset="0"/>
                <a:cs typeface="Times New Roman" pitchFamily="18" charset="0"/>
              </a:rPr>
              <a:t>недирективным</a:t>
            </a:r>
            <a:r>
              <a:rPr lang="ru-RU" dirty="0" smtClean="0">
                <a:latin typeface="Times New Roman" pitchFamily="18" charset="0"/>
                <a:cs typeface="Times New Roman" pitchFamily="18" charset="0"/>
              </a:rPr>
              <a:t> характером и использованием экономических рычагов и регуляторов.</a:t>
            </a:r>
          </a:p>
          <a:p>
            <a:r>
              <a:rPr lang="ru-RU" dirty="0" smtClean="0">
                <a:latin typeface="Times New Roman" pitchFamily="18" charset="0"/>
                <a:cs typeface="Times New Roman" pitchFamily="18" charset="0"/>
              </a:rPr>
              <a:t>К прямым методам экономического воздействия относятся инвестирование в виде финансирования (целевого, предметно- ориентированного, проблемно-направленного), кредитования, лизинга, фондовых операций, планирование и программирование, а также государственное предпринимательство и государственные заказы.</a:t>
            </a:r>
          </a:p>
          <a:p>
            <a:r>
              <a:rPr lang="ru-RU" dirty="0" smtClean="0">
                <a:latin typeface="Times New Roman" pitchFamily="18" charset="0"/>
                <a:cs typeface="Times New Roman" pitchFamily="18" charset="0"/>
              </a:rPr>
              <a:t>Финансирование, как правило, относят к основной составляющей системы государственной поддержки инновационной деятельности.</a:t>
            </a:r>
          </a:p>
          <a:p>
            <a:r>
              <a:rPr lang="ru-RU" dirty="0" smtClean="0">
                <a:latin typeface="Times New Roman" pitchFamily="18" charset="0"/>
                <a:cs typeface="Times New Roman" pitchFamily="18" charset="0"/>
              </a:rPr>
              <a:t>Методика выбора приоритетов инновационного развития и методов финансирования инновационной деятельности в различных странах реализуются по-разному, так как они должны соответствовать стратегическим направлениям государственной политики, которая постоянно корректируется с изменением как внешних, так и внутренних условий экономического развития.</a:t>
            </a:r>
            <a:endParaRPr lang="ru-RU"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00034" y="428604"/>
            <a:ext cx="8215370" cy="5632311"/>
          </a:xfrm>
          <a:prstGeom prst="rect">
            <a:avLst/>
          </a:prstGeom>
        </p:spPr>
        <p:txBody>
          <a:bodyPr wrap="square">
            <a:spAutoFit/>
          </a:bodyPr>
          <a:lstStyle/>
          <a:p>
            <a:r>
              <a:rPr lang="en-US" sz="2000" b="1" dirty="0" err="1" smtClean="0">
                <a:latin typeface="Times New Roman" pitchFamily="18" charset="0"/>
                <a:cs typeface="Times New Roman" pitchFamily="18" charset="0"/>
              </a:rPr>
              <a:t>Қазақстан</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Республикасын</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индустриялық-инновациялық</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дамытудың</a:t>
            </a:r>
            <a:r>
              <a:rPr lang="en-US" sz="2000" b="1" dirty="0" smtClean="0">
                <a:latin typeface="Times New Roman" pitchFamily="18" charset="0"/>
                <a:cs typeface="Times New Roman" pitchFamily="18" charset="0"/>
              </a:rPr>
              <a:t> 2020 – 2025 </a:t>
            </a:r>
            <a:r>
              <a:rPr lang="en-US" sz="2000" b="1" dirty="0" err="1" smtClean="0">
                <a:latin typeface="Times New Roman" pitchFamily="18" charset="0"/>
                <a:cs typeface="Times New Roman" pitchFamily="18" charset="0"/>
              </a:rPr>
              <a:t>жылдарға</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арналған</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тұжырымдамасын</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бекіту</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туралы</a:t>
            </a:r>
            <a:endParaRPr lang="ru-RU" sz="2000" dirty="0" smtClean="0">
              <a:latin typeface="Times New Roman" pitchFamily="18" charset="0"/>
              <a:cs typeface="Times New Roman" pitchFamily="18" charset="0"/>
            </a:endParaRPr>
          </a:p>
          <a:p>
            <a:r>
              <a:rPr lang="en-US" sz="2000" dirty="0" err="1" smtClean="0">
                <a:latin typeface="Times New Roman" pitchFamily="18" charset="0"/>
                <a:cs typeface="Times New Roman" pitchFamily="18" charset="0"/>
              </a:rPr>
              <a:t>Қазақстан</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Республикасы</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Үкіметінің</a:t>
            </a:r>
            <a:r>
              <a:rPr lang="en-US" sz="2000" dirty="0" smtClean="0">
                <a:latin typeface="Times New Roman" pitchFamily="18" charset="0"/>
                <a:cs typeface="Times New Roman" pitchFamily="18" charset="0"/>
              </a:rPr>
              <a:t> 2018 </a:t>
            </a:r>
            <a:r>
              <a:rPr lang="en-US" sz="2000" dirty="0" err="1" smtClean="0">
                <a:latin typeface="Times New Roman" pitchFamily="18" charset="0"/>
                <a:cs typeface="Times New Roman" pitchFamily="18" charset="0"/>
              </a:rPr>
              <a:t>жылғы</a:t>
            </a:r>
            <a:r>
              <a:rPr lang="en-US" sz="2000" dirty="0" smtClean="0">
                <a:latin typeface="Times New Roman" pitchFamily="18" charset="0"/>
                <a:cs typeface="Times New Roman" pitchFamily="18" charset="0"/>
              </a:rPr>
              <a:t> 20 </a:t>
            </a:r>
            <a:r>
              <a:rPr lang="en-US" sz="2000" dirty="0" err="1" smtClean="0">
                <a:latin typeface="Times New Roman" pitchFamily="18" charset="0"/>
                <a:cs typeface="Times New Roman" pitchFamily="18" charset="0"/>
              </a:rPr>
              <a:t>желтоқсандағы</a:t>
            </a:r>
            <a:r>
              <a:rPr lang="en-US" sz="2000" dirty="0" smtClean="0">
                <a:latin typeface="Times New Roman" pitchFamily="18" charset="0"/>
                <a:cs typeface="Times New Roman" pitchFamily="18" charset="0"/>
              </a:rPr>
              <a:t> № 846 </a:t>
            </a:r>
            <a:r>
              <a:rPr lang="en-US" sz="2000" dirty="0" err="1" smtClean="0">
                <a:latin typeface="Times New Roman" pitchFamily="18" charset="0"/>
                <a:cs typeface="Times New Roman" pitchFamily="18" charset="0"/>
              </a:rPr>
              <a:t>қаулысы</a:t>
            </a:r>
            <a:r>
              <a:rPr lang="en-US" sz="2000" dirty="0" smtClean="0">
                <a:latin typeface="Times New Roman" pitchFamily="18" charset="0"/>
                <a:cs typeface="Times New Roman" pitchFamily="18" charset="0"/>
              </a:rPr>
              <a:t>.</a:t>
            </a:r>
            <a:endParaRPr lang="ru-RU" sz="2000" dirty="0" smtClean="0">
              <a:latin typeface="Times New Roman" pitchFamily="18" charset="0"/>
              <a:cs typeface="Times New Roman" pitchFamily="18" charset="0"/>
            </a:endParaRPr>
          </a:p>
          <a:p>
            <a:r>
              <a:rPr lang="en-US" sz="2000" b="1" dirty="0" err="1" smtClean="0">
                <a:latin typeface="Times New Roman" pitchFamily="18" charset="0"/>
                <a:cs typeface="Times New Roman" pitchFamily="18" charset="0"/>
              </a:rPr>
              <a:t>Индустриялық-инновациялық</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дамуда</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мемлекет</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рөлін</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күшейту</a:t>
            </a:r>
            <a:endParaRPr lang="ru-RU"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Үкіметтер</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өңдеуші</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өнеркәсіпті</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инновациялық</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ынталандыру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мен</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технологиялық</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дамыту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мақсатында</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институционалдық</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инфрақұрылымдық</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фискалдық</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және</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қолдаудың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басқа</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түрлері</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сондай-ақ</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ғылыми-технологиялық</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дамудың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мақсатты</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векторларына</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бастама</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жасау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арқылы</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индустриялық-инновациялық</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саясатты</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белсенді</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жүзеге</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асырады</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Атап</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айтқанда</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күш-жігер</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қайта</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өңдеу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дәрежесі</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жоғары</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өндірістерді</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мультипликативті</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тиімділігі</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мейлінше</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жоғары</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секторларды</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өндірістік</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кластерлерді</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технологиялық</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және</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индустриялық</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парктерді</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дамытуға</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бағытталды</a:t>
            </a:r>
            <a:r>
              <a:rPr lang="en-US" sz="2000" dirty="0" smtClean="0">
                <a:latin typeface="Times New Roman" pitchFamily="18" charset="0"/>
                <a:cs typeface="Times New Roman" pitchFamily="18" charset="0"/>
              </a:rPr>
              <a:t>. </a:t>
            </a:r>
            <a:endParaRPr lang="ru-RU"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Өнеркәсіп</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үшін</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білікті</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кадрлар</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базасын</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даярлауға</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басым</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технологияларды</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таңдауға</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инновациялық</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мемлекеттік</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жүйелерді</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жетілдіруге</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және</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инновацияларды</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коммерцияландыруға</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ерекше</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назар</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аударылады</a:t>
            </a:r>
            <a:r>
              <a:rPr lang="en-US" sz="2000" dirty="0" smtClean="0">
                <a:latin typeface="Times New Roman" pitchFamily="18" charset="0"/>
                <a:cs typeface="Times New Roman" pitchFamily="18" charset="0"/>
              </a:rPr>
              <a:t>. </a:t>
            </a:r>
            <a:endParaRPr lang="ru-RU" sz="2000"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1"/>
          <p:cNvSpPr>
            <a:spLocks noChangeArrowheads="1"/>
          </p:cNvSpPr>
          <p:nvPr/>
        </p:nvSpPr>
        <p:spPr bwMode="auto">
          <a:xfrm>
            <a:off x="214282" y="142852"/>
            <a:ext cx="8786874" cy="663258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kumimoji="0" lang="ru-RU" sz="17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В Концепции индустриально-инновационного развития Республики Казахстан на 2020 - 2025 годы</a:t>
            </a:r>
            <a:r>
              <a:rPr kumimoji="0" lang="ru-RU" sz="170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подчеркнуто, что</a:t>
            </a:r>
            <a:r>
              <a:rPr kumimoji="0" lang="ru-RU" sz="1700" i="0" u="none" strike="noStrike" cap="none" normalizeH="0" dirty="0" smtClean="0">
                <a:ln>
                  <a:noFill/>
                </a:ln>
                <a:solidFill>
                  <a:srgbClr val="000000"/>
                </a:solidFill>
                <a:effectLst/>
                <a:latin typeface="Times New Roman" pitchFamily="18" charset="0"/>
                <a:ea typeface="Times New Roman" pitchFamily="18" charset="0"/>
                <a:cs typeface="Times New Roman" pitchFamily="18" charset="0"/>
              </a:rPr>
              <a:t> п</a:t>
            </a:r>
            <a:r>
              <a:rPr lang="ru-RU" sz="1700" dirty="0" smtClean="0">
                <a:latin typeface="Times New Roman" pitchFamily="18" charset="0"/>
                <a:cs typeface="Times New Roman" pitchFamily="18" charset="0"/>
              </a:rPr>
              <a:t>о результатам анализа выявлены 6 глобальных </a:t>
            </a:r>
            <a:r>
              <a:rPr lang="ru-RU" sz="1700" dirty="0" err="1" smtClean="0">
                <a:latin typeface="Times New Roman" pitchFamily="18" charset="0"/>
                <a:cs typeface="Times New Roman" pitchFamily="18" charset="0"/>
              </a:rPr>
              <a:t>мегатрендов</a:t>
            </a:r>
            <a:r>
              <a:rPr lang="ru-RU" sz="1700" dirty="0" smtClean="0">
                <a:latin typeface="Times New Roman" pitchFamily="18" charset="0"/>
                <a:cs typeface="Times New Roman" pitchFamily="18" charset="0"/>
              </a:rPr>
              <a:t>, которые будут оказывать наибольшее воздействие на обрабатывающую промышленность Казахстана. Данные тренды необходимо учитывать при формировании долгосрочной индустриально-инновационной политики и разработке программы до 2025 года. В частности, к ним </a:t>
            </a:r>
            <a:r>
              <a:rPr lang="ru-RU" sz="1700" dirty="0" err="1" smtClean="0">
                <a:latin typeface="Times New Roman" pitchFamily="18" charset="0"/>
                <a:cs typeface="Times New Roman" pitchFamily="18" charset="0"/>
              </a:rPr>
              <a:t>относены</a:t>
            </a:r>
            <a:r>
              <a:rPr lang="ru-RU" sz="1700" dirty="0" smtClean="0">
                <a:latin typeface="Times New Roman" pitchFamily="18" charset="0"/>
                <a:cs typeface="Times New Roman" pitchFamily="18" charset="0"/>
              </a:rPr>
              <a:t>:</a:t>
            </a:r>
          </a:p>
          <a:p>
            <a:pPr marL="342900" indent="-342900" fontAlgn="base">
              <a:spcBef>
                <a:spcPct val="0"/>
              </a:spcBef>
              <a:spcAft>
                <a:spcPct val="0"/>
              </a:spcAft>
              <a:buFont typeface="+mj-lt"/>
              <a:buAutoNum type="arabicPeriod"/>
            </a:pPr>
            <a:r>
              <a:rPr lang="ru-RU" sz="1700" dirty="0" smtClean="0">
                <a:latin typeface="Times New Roman" pitchFamily="18" charset="0"/>
                <a:cs typeface="Times New Roman" pitchFamily="18" charset="0"/>
              </a:rPr>
              <a:t>Технологическое развитие на базе </a:t>
            </a:r>
            <a:r>
              <a:rPr lang="ru-RU" sz="1700" dirty="0" err="1" smtClean="0">
                <a:latin typeface="Times New Roman" pitchFamily="18" charset="0"/>
                <a:cs typeface="Times New Roman" pitchFamily="18" charset="0"/>
              </a:rPr>
              <a:t>цифровизации</a:t>
            </a:r>
            <a:r>
              <a:rPr lang="ru-RU" sz="1700" dirty="0" smtClean="0">
                <a:latin typeface="Times New Roman" pitchFamily="18" charset="0"/>
                <a:cs typeface="Times New Roman" pitchFamily="18" charset="0"/>
              </a:rPr>
              <a:t> </a:t>
            </a:r>
          </a:p>
          <a:p>
            <a:pPr marL="342900" indent="-342900" fontAlgn="base">
              <a:spcBef>
                <a:spcPct val="0"/>
              </a:spcBef>
              <a:spcAft>
                <a:spcPct val="0"/>
              </a:spcAft>
              <a:buFont typeface="+mj-lt"/>
              <a:buAutoNum type="arabicPeriod"/>
            </a:pPr>
            <a:r>
              <a:rPr lang="ru-RU" sz="1700" dirty="0" smtClean="0">
                <a:latin typeface="Times New Roman" pitchFamily="18" charset="0"/>
                <a:cs typeface="Times New Roman" pitchFamily="18" charset="0"/>
              </a:rPr>
              <a:t>Урбанизация</a:t>
            </a:r>
          </a:p>
          <a:p>
            <a:pPr marL="342900" indent="-342900" fontAlgn="base">
              <a:spcBef>
                <a:spcPct val="0"/>
              </a:spcBef>
              <a:spcAft>
                <a:spcPct val="0"/>
              </a:spcAft>
              <a:buFont typeface="+mj-lt"/>
              <a:buAutoNum type="arabicPeriod"/>
            </a:pPr>
            <a:r>
              <a:rPr lang="ru-RU" sz="1700" dirty="0" smtClean="0">
                <a:latin typeface="Times New Roman" pitchFamily="18" charset="0"/>
                <a:cs typeface="Times New Roman" pitchFamily="18" charset="0"/>
              </a:rPr>
              <a:t> Смещение экономической мощи в сторону азиатских стран </a:t>
            </a:r>
          </a:p>
          <a:p>
            <a:pPr marL="342900" indent="-342900" fontAlgn="base">
              <a:spcBef>
                <a:spcPct val="0"/>
              </a:spcBef>
              <a:spcAft>
                <a:spcPct val="0"/>
              </a:spcAft>
              <a:buFont typeface="+mj-lt"/>
              <a:buAutoNum type="arabicPeriod"/>
            </a:pPr>
            <a:r>
              <a:rPr lang="ru-RU" sz="1700" dirty="0" smtClean="0">
                <a:latin typeface="Times New Roman" pitchFamily="18" charset="0"/>
                <a:cs typeface="Times New Roman" pitchFamily="18" charset="0"/>
              </a:rPr>
              <a:t>Глобализация против регионализации</a:t>
            </a:r>
          </a:p>
          <a:p>
            <a:pPr marL="342900" indent="-342900" fontAlgn="base">
              <a:spcBef>
                <a:spcPct val="0"/>
              </a:spcBef>
              <a:spcAft>
                <a:spcPct val="0"/>
              </a:spcAft>
              <a:buFont typeface="+mj-lt"/>
              <a:buAutoNum type="arabicPeriod"/>
            </a:pPr>
            <a:r>
              <a:rPr lang="ru-RU" sz="1700" dirty="0" smtClean="0">
                <a:latin typeface="Times New Roman" pitchFamily="18" charset="0"/>
                <a:cs typeface="Times New Roman" pitchFamily="18" charset="0"/>
              </a:rPr>
              <a:t>Власть сообществ</a:t>
            </a:r>
          </a:p>
          <a:p>
            <a:pPr marL="342900" indent="-342900" fontAlgn="base">
              <a:spcBef>
                <a:spcPct val="0"/>
              </a:spcBef>
              <a:spcAft>
                <a:spcPct val="0"/>
              </a:spcAft>
              <a:buFont typeface="+mj-lt"/>
              <a:buAutoNum type="arabicPeriod"/>
            </a:pPr>
            <a:r>
              <a:rPr lang="ru-RU" sz="1700" b="1" dirty="0" smtClean="0">
                <a:latin typeface="Times New Roman" pitchFamily="18" charset="0"/>
                <a:cs typeface="Times New Roman" pitchFamily="18" charset="0"/>
              </a:rPr>
              <a:t>Усиление роли государства в индустриально-инновационном развитии</a:t>
            </a:r>
          </a:p>
          <a:p>
            <a:r>
              <a:rPr lang="ru-RU" sz="1700" dirty="0" smtClean="0">
                <a:latin typeface="Times New Roman" pitchFamily="18" charset="0"/>
                <a:cs typeface="Times New Roman" pitchFamily="18" charset="0"/>
              </a:rPr>
              <a:t>     По поводу последнего тренда в Концепции сказано, что правительства активно осуществляют индустриально-инновационную политику путем создания институциональной, инфраструктурной, финансовой, фискальной и иных видов поддержки, а также инициирования целевых векторов научно-технологического развития в целях стимулирования инновационного и технологического развития обрабатывающей промышленности. В частности, усилия направлены на развитие производств с высокой степенью переработки, секторов с наибольшим мультипликативным эффектом, промышленных кластеров, создание технологических и индустриальных парков.</a:t>
            </a:r>
          </a:p>
          <a:p>
            <a:r>
              <a:rPr lang="en-US" sz="1700" dirty="0" smtClean="0">
                <a:latin typeface="Times New Roman" pitchFamily="18" charset="0"/>
                <a:cs typeface="Times New Roman" pitchFamily="18" charset="0"/>
              </a:rPr>
              <a:t>     </a:t>
            </a:r>
            <a:r>
              <a:rPr lang="ru-RU" sz="1700" dirty="0" smtClean="0">
                <a:latin typeface="Times New Roman" pitchFamily="18" charset="0"/>
                <a:cs typeface="Times New Roman" pitchFamily="18" charset="0"/>
              </a:rPr>
              <a:t> Особое внимание уделяется подготовке квалифицированной кадровой базы для промышленности, выбору приоритетных технологий, совершенствованию инновационных государственных систем и коммерциализации инноваций.</a:t>
            </a:r>
          </a:p>
          <a:p>
            <a:pPr marL="342900" indent="-342900" fontAlgn="base">
              <a:spcBef>
                <a:spcPct val="0"/>
              </a:spcBef>
              <a:spcAft>
                <a:spcPct val="0"/>
              </a:spcAft>
            </a:pPr>
            <a:endParaRPr lang="ru-RU" sz="1700" dirty="0" smtClean="0">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70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4282" y="500042"/>
            <a:ext cx="8786874" cy="4247317"/>
          </a:xfrm>
          <a:prstGeom prst="rect">
            <a:avLst/>
          </a:prstGeom>
        </p:spPr>
        <p:txBody>
          <a:bodyPr wrap="square">
            <a:spAutoFit/>
          </a:bodyPr>
          <a:lstStyle/>
          <a:p>
            <a:r>
              <a:rPr lang="ru-RU" dirty="0" smtClean="0">
                <a:solidFill>
                  <a:srgbClr val="000000"/>
                </a:solidFill>
                <a:latin typeface="Times New Roman" pitchFamily="18" charset="0"/>
                <a:cs typeface="Times New Roman" pitchFamily="18" charset="0"/>
              </a:rPr>
              <a:t>      Как нами ранее отмечалось, глава 24 Предпринимательского кодекса РК специально посвящена вопросам  государственной поддержки, как одной из основных форм государственного регулирования индустриально-инновационной деятельности. Она начинается со статьи 242 «</a:t>
            </a:r>
            <a:r>
              <a:rPr lang="ru-RU" b="1" dirty="0" smtClean="0">
                <a:latin typeface="Times New Roman" pitchFamily="18" charset="0"/>
                <a:cs typeface="Times New Roman" pitchFamily="18" charset="0"/>
              </a:rPr>
              <a:t>Понятие и содержание индустриально-инновационной деятельности», </a:t>
            </a:r>
            <a:r>
              <a:rPr lang="ru-RU" dirty="0" smtClean="0">
                <a:latin typeface="Times New Roman" pitchFamily="18" charset="0"/>
                <a:cs typeface="Times New Roman" pitchFamily="18" charset="0"/>
              </a:rPr>
              <a:t>где  даны определения понятиям индустриально- инновационная деятельность и отдельно инновационная деятельность. Так, </a:t>
            </a:r>
            <a:r>
              <a:rPr lang="ru-RU" dirty="0" err="1" smtClean="0">
                <a:latin typeface="Times New Roman" pitchFamily="18" charset="0"/>
                <a:cs typeface="Times New Roman" pitchFamily="18" charset="0"/>
              </a:rPr>
              <a:t>ндустриально-инновационной</a:t>
            </a:r>
            <a:r>
              <a:rPr lang="ru-RU" dirty="0" smtClean="0">
                <a:latin typeface="Times New Roman" pitchFamily="18" charset="0"/>
                <a:cs typeface="Times New Roman" pitchFamily="18" charset="0"/>
              </a:rPr>
              <a:t> деятельностью является деятельность, связанная с реализацией индустриально-инновационных проектов с учетом обеспечения экологической безопасности в целях повышения производительности труда и обеспечения стимулирования развития приоритетных секторов экономики либо продвижением отечественных обработанных товаров, работ и услуг на внутренний и (или) внешние рынки.</a:t>
            </a:r>
          </a:p>
          <a:p>
            <a:r>
              <a:rPr lang="en-US"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 Под приоритетными секторами экономики понимаются сектора национальной экономики, способные оказать воздействие на динамику и качество экономического развития государства.</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storage.yvision.kz/images/user/funddamu/e93funtik2uya2TzDMdIFFtYG954R8.jpg"/>
          <p:cNvPicPr>
            <a:picLocks noChangeAspect="1" noChangeArrowheads="1"/>
          </p:cNvPicPr>
          <p:nvPr/>
        </p:nvPicPr>
        <p:blipFill>
          <a:blip r:embed="rId2"/>
          <a:srcRect/>
          <a:stretch>
            <a:fillRect/>
          </a:stretch>
        </p:blipFill>
        <p:spPr bwMode="auto">
          <a:xfrm>
            <a:off x="142844" y="142852"/>
            <a:ext cx="9001156" cy="6572296"/>
          </a:xfrm>
          <a:prstGeom prst="rect">
            <a:avLst/>
          </a:prstGeo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1"/>
          <p:cNvSpPr>
            <a:spLocks noChangeArrowheads="1"/>
          </p:cNvSpPr>
          <p:nvPr/>
        </p:nvSpPr>
        <p:spPr bwMode="auto">
          <a:xfrm>
            <a:off x="357158" y="142852"/>
            <a:ext cx="8572560" cy="68634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Под инновационной деятельностью понимается деятельность (включая научную, научно-техническую, технологическую, </a:t>
            </a:r>
            <a:r>
              <a:rPr kumimoji="0" lang="ru-RU"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инфокоммуникационную</a:t>
            </a:r>
            <a:r>
              <a:rPr kumimoji="0" lang="ru-RU"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организационную, финансовую и (или) коммерческую деятельность), направленная на создание инноваций.</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lang="ru-RU" sz="2000" dirty="0" smtClean="0" bmk="">
                <a:solidFill>
                  <a:srgbClr val="000000"/>
                </a:solidFill>
                <a:latin typeface="Times New Roman" pitchFamily="18" charset="0"/>
                <a:ea typeface="Times New Roman" pitchFamily="18" charset="0"/>
                <a:cs typeface="Times New Roman" pitchFamily="18" charset="0"/>
              </a:rPr>
              <a:t>     </a:t>
            </a:r>
            <a:r>
              <a:rPr lang="ru-RU" sz="2000" dirty="0" smtClean="0">
                <a:latin typeface="Times New Roman" pitchFamily="18" charset="0"/>
                <a:cs typeface="Times New Roman" pitchFamily="18" charset="0"/>
              </a:rPr>
              <a:t>Целью государственной поддержки индустриально-инновационной деятельности является повышение конкурентоспособности национальной экономики на основе стимулирования развития приоритетных секторов экономики, определяемых Правительством Республики Казахстан.</a:t>
            </a:r>
          </a:p>
          <a:p>
            <a:r>
              <a:rPr lang="en-US" sz="2000" dirty="0" smtClean="0">
                <a:latin typeface="Times New Roman" pitchFamily="18" charset="0"/>
                <a:cs typeface="Times New Roman" pitchFamily="18" charset="0"/>
              </a:rPr>
              <a:t>     </a:t>
            </a:r>
            <a:r>
              <a:rPr lang="ru-RU" sz="2000" dirty="0" smtClean="0">
                <a:latin typeface="Times New Roman" pitchFamily="18" charset="0"/>
                <a:cs typeface="Times New Roman" pitchFamily="18" charset="0"/>
              </a:rPr>
              <a:t>  Задачами государственной поддержки индустриально-инновационной деятельности являются:</a:t>
            </a:r>
          </a:p>
          <a:p>
            <a:r>
              <a:rPr lang="en-US" sz="2000" dirty="0" smtClean="0">
                <a:latin typeface="Times New Roman" pitchFamily="18" charset="0"/>
                <a:cs typeface="Times New Roman" pitchFamily="18" charset="0"/>
              </a:rPr>
              <a:t>     </a:t>
            </a:r>
            <a:r>
              <a:rPr lang="ru-RU" sz="2000" dirty="0" smtClean="0">
                <a:latin typeface="Times New Roman" pitchFamily="18" charset="0"/>
                <a:cs typeface="Times New Roman" pitchFamily="18" charset="0"/>
              </a:rPr>
              <a:t> 1) создание благоприятных условий для развития приоритетных секторов экономики;</a:t>
            </a:r>
          </a:p>
          <a:p>
            <a:r>
              <a:rPr lang="en-US" sz="2000" dirty="0" smtClean="0">
                <a:latin typeface="Times New Roman" pitchFamily="18" charset="0"/>
                <a:cs typeface="Times New Roman" pitchFamily="18" charset="0"/>
              </a:rPr>
              <a:t>     </a:t>
            </a:r>
            <a:r>
              <a:rPr lang="ru-RU" sz="2000" dirty="0" smtClean="0">
                <a:latin typeface="Times New Roman" pitchFamily="18" charset="0"/>
                <a:cs typeface="Times New Roman" pitchFamily="18" charset="0"/>
              </a:rPr>
              <a:t> 2) обеспечение условий для развития новых конкурентоспособных производств;</a:t>
            </a:r>
          </a:p>
          <a:p>
            <a:r>
              <a:rPr lang="en-US" sz="2000" dirty="0" smtClean="0">
                <a:latin typeface="Times New Roman" pitchFamily="18" charset="0"/>
                <a:cs typeface="Times New Roman" pitchFamily="18" charset="0"/>
              </a:rPr>
              <a:t>     </a:t>
            </a:r>
            <a:r>
              <a:rPr lang="ru-RU" sz="2000" dirty="0" smtClean="0">
                <a:latin typeface="Times New Roman" pitchFamily="18" charset="0"/>
                <a:cs typeface="Times New Roman" pitchFamily="18" charset="0"/>
              </a:rPr>
              <a:t> 3) создание благоприятных условий для модернизации (технического перевооружения), финансово-экономического оздоровления, улучшения и (или) восстановления инвестиционной привлекательности производственных объектов с целью повышения производительности труда, удлинения производственной цепочки и расширения рынка, а также создания и восстановления производственных мощностей с сохранением рабочих мест, запуска реанимируемых производств;</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1"/>
          <p:cNvSpPr>
            <a:spLocks noChangeArrowheads="1"/>
          </p:cNvSpPr>
          <p:nvPr/>
        </p:nvSpPr>
        <p:spPr bwMode="auto">
          <a:xfrm>
            <a:off x="428596" y="357166"/>
            <a:ext cx="8429684" cy="59400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kumimoji="0" lang="en-US"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lang="ru-RU" sz="2000" dirty="0" smtClean="0">
                <a:latin typeface="Times New Roman" pitchFamily="18" charset="0"/>
                <a:cs typeface="Times New Roman" pitchFamily="18" charset="0"/>
              </a:rPr>
              <a:t>4) поддержка инновационной деятельности, эффективного внедрения инноваций и развития высокотехнологичных производств;</a:t>
            </a:r>
          </a:p>
          <a:p>
            <a:pPr marL="0" marR="0" lvl="0" indent="0" algn="just"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5) повышение инвестиционной привлекательности и экспортного потенциала субъектов индустриально-инновационной деятельности;</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smtClean="0" bmk="">
                <a:ln>
                  <a:noFill/>
                </a:ln>
                <a:solidFill>
                  <a:srgbClr val="000000"/>
                </a:solidFill>
                <a:effectLst/>
                <a:latin typeface="Times New Roman" pitchFamily="18" charset="0"/>
                <a:ea typeface="Times New Roman" pitchFamily="18" charset="0"/>
                <a:cs typeface="Times New Roman" pitchFamily="18" charset="0"/>
              </a:rPr>
              <a:t>    </a:t>
            </a:r>
            <a:r>
              <a:rPr kumimoji="0" lang="ru-RU" sz="2000" b="0" i="0" u="none" strike="noStrike" cap="none" normalizeH="0" baseline="0" dirty="0" smtClean="0" bmk="z1756">
                <a:ln>
                  <a:noFill/>
                </a:ln>
                <a:solidFill>
                  <a:srgbClr val="000000"/>
                </a:solidFill>
                <a:effectLst/>
                <a:latin typeface="Times New Roman" pitchFamily="18" charset="0"/>
                <a:ea typeface="Times New Roman" pitchFamily="18" charset="0"/>
                <a:cs typeface="Times New Roman" pitchFamily="18" charset="0"/>
              </a:rPr>
              <a:t> 6) оказание содействия субъектам индустриально-инновационной деятельности в коммерциализации технологий, результатов научной и (или) научно-технической деятельности;</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7) оказание содействия субъектам индустриально-инновационной деятельности в развитии экспортного потенциала;</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8) развитие научно-исследовательской базы в приоритетных секторах экономики и интеграция ее с производственным процессом;</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9) оказание содействия субъектам индустриально-инновационной деятельности в международном сотрудничестве в сфере индустриально-инновационной деятельности, в том числе сотрудничестве в области подготовки высококвалифицированных кадров для индустриально-инновационной деятельности;</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10) оказание содействия субъектам индустриально-инновационной деятельности в повышении производительности труда и развитии территориальных кластеров.</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1"/>
          <p:cNvSpPr>
            <a:spLocks noChangeArrowheads="1"/>
          </p:cNvSpPr>
          <p:nvPr/>
        </p:nvSpPr>
        <p:spPr bwMode="auto">
          <a:xfrm>
            <a:off x="142844" y="0"/>
            <a:ext cx="8858312" cy="62324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19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Государственная поддержка индустриально-инновационной деятельности Республики Казахстан основывается на:</a:t>
            </a:r>
            <a:endParaRPr kumimoji="0" lang="ru-RU" sz="19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9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19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1) обеспечении субъектам индустриально-инновационной деятельности равного доступа к получению государственной поддержки в соответствии с настоящим Кодексом;</a:t>
            </a:r>
            <a:endParaRPr kumimoji="0" lang="ru-RU" sz="19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9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19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2) гласности, </a:t>
            </a:r>
            <a:r>
              <a:rPr kumimoji="0" lang="ru-RU" sz="19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адресности</a:t>
            </a:r>
            <a:r>
              <a:rPr kumimoji="0" lang="ru-RU" sz="19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и </a:t>
            </a:r>
            <a:r>
              <a:rPr kumimoji="0" lang="ru-RU" sz="19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транспарентности</a:t>
            </a:r>
            <a:r>
              <a:rPr kumimoji="0" lang="ru-RU" sz="19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предоставляемых мер государственной поддержки субъектам индустриально-инновационной деятельности;</a:t>
            </a:r>
            <a:endParaRPr kumimoji="0" lang="ru-RU" sz="19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9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19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3) обеспечении сбалансированности интересов государства и субъектов индустриально-инновационной деятельности;</a:t>
            </a:r>
            <a:endParaRPr kumimoji="0" lang="ru-RU" sz="19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9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19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4) оптимизации мер государственной поддержки в целях успешной реализации индустриально-инновационных проектов субъектов индустриально-инновационной деятельности с учетом их индивидуальных особенностей;</a:t>
            </a:r>
            <a:endParaRPr kumimoji="0" lang="ru-RU" sz="1900" b="0" i="0" u="none" strike="noStrike" cap="none" normalizeH="0" baseline="0" dirty="0" smtClean="0">
              <a:ln>
                <a:noFill/>
              </a:ln>
              <a:solidFill>
                <a:schemeClr val="tx1"/>
              </a:solidFill>
              <a:effectLst/>
              <a:latin typeface="Times New Roman" pitchFamily="18" charset="0"/>
              <a:cs typeface="Times New Roman" pitchFamily="18" charset="0"/>
            </a:endParaRPr>
          </a:p>
          <a:p>
            <a:pPr algn="just" eaLnBrk="0" fontAlgn="base" hangingPunct="0">
              <a:spcBef>
                <a:spcPct val="0"/>
              </a:spcBef>
              <a:spcAft>
                <a:spcPct val="0"/>
              </a:spcAft>
            </a:pPr>
            <a:r>
              <a:rPr kumimoji="0" lang="en-US" sz="19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19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5) комплексности и системности, обеспечивающих постоянное взаимодействие государства и субъектов индустриально-инновационной деятельности.</a:t>
            </a:r>
            <a:r>
              <a:rPr lang="en-US" sz="1900" dirty="0" smtClean="0">
                <a:latin typeface="Times New Roman" pitchFamily="18" charset="0"/>
                <a:cs typeface="Times New Roman" pitchFamily="18" charset="0"/>
              </a:rPr>
              <a:t>     </a:t>
            </a:r>
            <a:endParaRPr lang="ru-RU" sz="1900" dirty="0" smtClean="0">
              <a:latin typeface="Times New Roman" pitchFamily="18" charset="0"/>
              <a:cs typeface="Times New Roman" pitchFamily="18" charset="0"/>
            </a:endParaRPr>
          </a:p>
          <a:p>
            <a:pPr algn="just" eaLnBrk="0" fontAlgn="base" hangingPunct="0">
              <a:spcBef>
                <a:spcPct val="0"/>
              </a:spcBef>
              <a:spcAft>
                <a:spcPct val="0"/>
              </a:spcAft>
            </a:pPr>
            <a:r>
              <a:rPr lang="en-US" sz="1900" dirty="0" smtClean="0">
                <a:latin typeface="Times New Roman" pitchFamily="18" charset="0"/>
                <a:cs typeface="Times New Roman" pitchFamily="18" charset="0"/>
              </a:rPr>
              <a:t> </a:t>
            </a:r>
            <a:r>
              <a:rPr lang="ru-RU" sz="1900" dirty="0" smtClean="0">
                <a:latin typeface="Times New Roman" pitchFamily="18" charset="0"/>
                <a:cs typeface="Times New Roman" pitchFamily="18" charset="0"/>
              </a:rPr>
              <a:t> В целях стимулирования развития приоритетных секторов экономики и государственной поддержки индустриально-инновационной деятельности в Республике Казахстан формируется индустриально-инновационная система, которая состоит из субъектов, участвующих в государственной поддержке индустриально-инновационной деятельности, инфраструктуры и инструментов.</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ru-RU" sz="19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ChangeArrowheads="1"/>
          </p:cNvSpPr>
          <p:nvPr/>
        </p:nvSpPr>
        <p:spPr bwMode="auto">
          <a:xfrm>
            <a:off x="357158" y="285728"/>
            <a:ext cx="8501122" cy="40010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endPar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lang="ru-RU" dirty="0" smtClean="0">
                <a:latin typeface="Times New Roman" pitchFamily="18" charset="0"/>
                <a:ea typeface="Times New Roman" pitchFamily="18" charset="0"/>
                <a:cs typeface="Times New Roman" pitchFamily="18" charset="0"/>
              </a:rPr>
              <a:t> </a:t>
            </a:r>
            <a:r>
              <a:rPr lang="ru-RU" dirty="0" smtClean="0">
                <a:latin typeface="Times New Roman" pitchFamily="18" charset="0"/>
                <a:ea typeface="Times New Roman" pitchFamily="18" charset="0"/>
                <a:cs typeface="Times New Roman" pitchFamily="18" charset="0"/>
              </a:rPr>
              <a:t>   </a:t>
            </a: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Вопросы </a:t>
            </a: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государственного регулирования индустриально-инновационной деятельности в РК, как одного из видов предпринимательства,  освещены в Предпринимательском кодексе РК (главы 7 «Государственное регулирование предпринимательства » и глава 24 «Государственная поддержка индустриально-инновационной деятельности»), а также в </a:t>
            </a:r>
            <a:r>
              <a:rPr kumimoji="0" lang="ru-RU"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Концепции </a:t>
            </a:r>
            <a:r>
              <a:rPr kumimoji="0" lang="ru-RU"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индустриально-инновационного развития Республики Казахстан на 2020 - 2025 годы и в Государственной программе индустриально-инновационного развития Республики Казахстан на 2020 – 2025 годы.</a:t>
            </a:r>
          </a:p>
          <a:p>
            <a:r>
              <a:rPr lang="ru-RU" sz="2000" dirty="0" smtClean="0">
                <a:solidFill>
                  <a:srgbClr val="000000"/>
                </a:solidFill>
                <a:latin typeface="Times New Roman" pitchFamily="18" charset="0"/>
                <a:cs typeface="Times New Roman" pitchFamily="18" charset="0"/>
              </a:rPr>
              <a:t>      </a:t>
            </a:r>
            <a:endParaRPr lang="ru-RU" sz="2000" dirty="0" smtClean="0">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1"/>
          <p:cNvSpPr>
            <a:spLocks noChangeArrowheads="1"/>
          </p:cNvSpPr>
          <p:nvPr/>
        </p:nvSpPr>
        <p:spPr bwMode="auto">
          <a:xfrm>
            <a:off x="357158" y="214290"/>
            <a:ext cx="8501122" cy="59093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К мерам государственной поддержки субъектов индустриально-инновационной деятельности относятся:</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1) финансирование, включая </a:t>
            </a:r>
            <a:r>
              <a:rPr kumimoji="0" lang="ru-RU"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софинансирование</a:t>
            </a: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проектов, лизинговое финансирование;</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2) предоставление гарантийных обязательств и поручительств по займам;</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3) кредитование через финансовые институты;</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4) субсидирование ставки вознаграждения по кредитам, выдаваемым финансовыми институтами, и купонного вознаграждения по облигациям;</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5) осуществление инвестиций в уставные капиталы;</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6) гарантированный заказ;</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7) предоставление инновационных грантов;</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8) обеспечение квалифицированными кадровыми ресурсами;</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9) обеспечение инженерно-коммуникационной инфраструктурой;</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10) предоставление земельных участков и прав </a:t>
            </a:r>
            <a:r>
              <a:rPr kumimoji="0" lang="ru-RU"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недропользования</a:t>
            </a: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11) поддержка на внутреннем рынке;</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12) привлечение иностранных инвестиций;</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13) развитие и продвижение экспорта отечественных обработанных товаров, услуг;</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14) поддержка повышения производительности труда и развития территориальных кластеров;</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lang="ru-RU" dirty="0" smtClean="0">
                <a:solidFill>
                  <a:srgbClr val="000000"/>
                </a:solidFill>
                <a:latin typeface="Times New Roman" pitchFamily="18" charset="0"/>
                <a:ea typeface="Times New Roman" pitchFamily="18" charset="0"/>
                <a:cs typeface="Times New Roman" pitchFamily="18" charset="0"/>
              </a:rPr>
              <a:t>1</a:t>
            </a: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5) реструктуризация задолженности в рамках финансово-экономического оздоровления.</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1"/>
          <p:cNvSpPr>
            <a:spLocks noChangeArrowheads="1"/>
          </p:cNvSpPr>
          <p:nvPr/>
        </p:nvSpPr>
        <p:spPr bwMode="auto">
          <a:xfrm>
            <a:off x="285720" y="142852"/>
            <a:ext cx="8572560" cy="646330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Уполномоченные органы в области государственной поддержки индустриальной и инновационной деятельности, иные государственные органы, а также местные исполнительные органы областей, городов республиканского значения, столицы при рассмотрении, согласовании и предоставлении мер государственной поддержки субъектам индустриально-инновационной деятельности обязаны руководствоваться одним из следующих критериев:</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1) </a:t>
            </a:r>
            <a:r>
              <a:rPr kumimoji="0" lang="ru-RU"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инновационность</a:t>
            </a: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 направленность на повышение экономической эффективности деятельности путем создания новых или усовершенствованных производств, технологий, товаров, работ и услуг с учетом обеспечения экологической безопасности;</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b="0" i="0" u="none" strike="noStrike" cap="none" normalizeH="0" baseline="0" dirty="0" smtClean="0" bmk="">
                <a:ln>
                  <a:noFill/>
                </a:ln>
                <a:solidFill>
                  <a:srgbClr val="000000"/>
                </a:solidFill>
                <a:effectLst/>
                <a:latin typeface="Times New Roman" pitchFamily="18" charset="0"/>
                <a:ea typeface="Times New Roman" pitchFamily="18" charset="0"/>
                <a:cs typeface="Times New Roman" pitchFamily="18" charset="0"/>
              </a:rPr>
              <a:t>    </a:t>
            </a:r>
            <a:r>
              <a:rPr kumimoji="0" lang="ru-RU" b="0" i="0" u="none" strike="noStrike" cap="none" normalizeH="0" baseline="0" dirty="0" smtClean="0" bmk="">
                <a:ln>
                  <a:noFill/>
                </a:ln>
                <a:solidFill>
                  <a:srgbClr val="000000"/>
                </a:solidFill>
                <a:effectLst/>
                <a:latin typeface="Times New Roman" pitchFamily="18" charset="0"/>
                <a:ea typeface="Times New Roman" pitchFamily="18" charset="0"/>
                <a:cs typeface="Times New Roman" pitchFamily="18" charset="0"/>
              </a:rPr>
              <a:t> 2) конкурентоспособность – преимущество в сравнении с аналогичными индустриально-инновационными проектами, выражающееся в низкой себестоимости выпускаемой продукции, оказываемых работ и (или) предоставляемых услуг, их </a:t>
            </a:r>
            <a:r>
              <a:rPr kumimoji="0" lang="ru-RU" b="0" i="0" u="none" strike="noStrike" cap="none" normalizeH="0" baseline="0" dirty="0" err="1" smtClean="0" bmk="">
                <a:ln>
                  <a:noFill/>
                </a:ln>
                <a:solidFill>
                  <a:srgbClr val="000000"/>
                </a:solidFill>
                <a:effectLst/>
                <a:latin typeface="Times New Roman" pitchFamily="18" charset="0"/>
                <a:ea typeface="Times New Roman" pitchFamily="18" charset="0"/>
                <a:cs typeface="Times New Roman" pitchFamily="18" charset="0"/>
              </a:rPr>
              <a:t>востребованности</a:t>
            </a:r>
            <a:r>
              <a:rPr kumimoji="0" lang="ru-RU" b="0" i="0" u="none" strike="noStrike" cap="none" normalizeH="0" baseline="0" dirty="0" smtClean="0" bmk="">
                <a:ln>
                  <a:noFill/>
                </a:ln>
                <a:solidFill>
                  <a:srgbClr val="000000"/>
                </a:solidFill>
                <a:effectLst/>
                <a:latin typeface="Times New Roman" pitchFamily="18" charset="0"/>
                <a:ea typeface="Times New Roman" pitchFamily="18" charset="0"/>
                <a:cs typeface="Times New Roman" pitchFamily="18" charset="0"/>
              </a:rPr>
              <a:t> и экономической целесообразности их производства, оказания или предоставления;</a:t>
            </a:r>
            <a:endParaRPr kumimoji="0" lang="ru-RU" b="0" i="0" u="none" strike="noStrike" cap="none" normalizeH="0" baseline="0" dirty="0" smtClean="0" bmk="">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bmk="">
                <a:ln>
                  <a:noFill/>
                </a:ln>
                <a:solidFill>
                  <a:srgbClr val="000000"/>
                </a:solidFill>
                <a:effectLst/>
                <a:latin typeface="Times New Roman" pitchFamily="18" charset="0"/>
                <a:ea typeface="Times New Roman" pitchFamily="18" charset="0"/>
                <a:cs typeface="Times New Roman" pitchFamily="18" charset="0"/>
              </a:rPr>
              <a:t>     </a:t>
            </a:r>
            <a:r>
              <a:rPr kumimoji="0" lang="ru-RU" b="0" i="0" u="none" strike="noStrike" cap="none" normalizeH="0" baseline="0" dirty="0" smtClean="0" bmk="">
                <a:ln>
                  <a:noFill/>
                </a:ln>
                <a:solidFill>
                  <a:srgbClr val="000000"/>
                </a:solidFill>
                <a:effectLst/>
                <a:latin typeface="Times New Roman" pitchFamily="18" charset="0"/>
                <a:ea typeface="Times New Roman" pitchFamily="18" charset="0"/>
                <a:cs typeface="Times New Roman" pitchFamily="18" charset="0"/>
              </a:rPr>
              <a:t> 3) масштабность – значимость реализации индустриально-инновационного проекта для индустриально-инновационного развития Республики Казахстан;</a:t>
            </a:r>
            <a:endParaRPr kumimoji="0" lang="ru-RU" b="0" i="0" u="none" strike="noStrike" cap="none" normalizeH="0" baseline="0" dirty="0" smtClean="0" bmk="">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bmk="">
                <a:ln>
                  <a:noFill/>
                </a:ln>
                <a:solidFill>
                  <a:srgbClr val="000000"/>
                </a:solidFill>
                <a:effectLst/>
                <a:latin typeface="Times New Roman" pitchFamily="18" charset="0"/>
                <a:ea typeface="Times New Roman" pitchFamily="18" charset="0"/>
                <a:cs typeface="Times New Roman" pitchFamily="18" charset="0"/>
              </a:rPr>
              <a:t>     </a:t>
            </a:r>
            <a:r>
              <a:rPr kumimoji="0" lang="ru-RU" b="0" i="0" u="none" strike="noStrike" cap="none" normalizeH="0" baseline="0" dirty="0" smtClean="0" bmk="">
                <a:ln>
                  <a:noFill/>
                </a:ln>
                <a:solidFill>
                  <a:srgbClr val="000000"/>
                </a:solidFill>
                <a:effectLst/>
                <a:latin typeface="Times New Roman" pitchFamily="18" charset="0"/>
                <a:ea typeface="Times New Roman" pitchFamily="18" charset="0"/>
                <a:cs typeface="Times New Roman" pitchFamily="18" charset="0"/>
              </a:rPr>
              <a:t> 4) </a:t>
            </a:r>
            <a:r>
              <a:rPr kumimoji="0" lang="ru-RU" b="0" i="0" u="none" strike="noStrike" cap="none" normalizeH="0" baseline="0" dirty="0" err="1" smtClean="0" bmk="">
                <a:ln>
                  <a:noFill/>
                </a:ln>
                <a:solidFill>
                  <a:srgbClr val="000000"/>
                </a:solidFill>
                <a:effectLst/>
                <a:latin typeface="Times New Roman" pitchFamily="18" charset="0"/>
                <a:ea typeface="Times New Roman" pitchFamily="18" charset="0"/>
                <a:cs typeface="Times New Roman" pitchFamily="18" charset="0"/>
              </a:rPr>
              <a:t>экспортоориентированность</a:t>
            </a:r>
            <a:r>
              <a:rPr kumimoji="0" lang="ru-RU" b="0" i="0" u="none" strike="noStrike" cap="none" normalizeH="0" baseline="0" dirty="0" smtClean="0" bmk="">
                <a:ln>
                  <a:noFill/>
                </a:ln>
                <a:solidFill>
                  <a:srgbClr val="000000"/>
                </a:solidFill>
                <a:effectLst/>
                <a:latin typeface="Times New Roman" pitchFamily="18" charset="0"/>
                <a:ea typeface="Times New Roman" pitchFamily="18" charset="0"/>
                <a:cs typeface="Times New Roman" pitchFamily="18" charset="0"/>
              </a:rPr>
              <a:t> – направленность производства на экспорт продукции и услуг;</a:t>
            </a:r>
            <a:endParaRPr kumimoji="0" lang="ru-RU" b="0" i="0" u="none" strike="noStrike" cap="none" normalizeH="0" baseline="0" dirty="0" smtClean="0" bmk="">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bmk="">
                <a:ln>
                  <a:noFill/>
                </a:ln>
                <a:solidFill>
                  <a:srgbClr val="000000"/>
                </a:solidFill>
                <a:effectLst/>
                <a:latin typeface="Times New Roman" pitchFamily="18" charset="0"/>
                <a:ea typeface="Times New Roman" pitchFamily="18" charset="0"/>
                <a:cs typeface="Times New Roman" pitchFamily="18" charset="0"/>
              </a:rPr>
              <a:t>     </a:t>
            </a:r>
            <a:r>
              <a:rPr kumimoji="0" lang="ru-RU" b="0" i="0" u="none" strike="noStrike" cap="none" normalizeH="0" baseline="0" dirty="0" smtClean="0" bmk="z1859">
                <a:ln>
                  <a:noFill/>
                </a:ln>
                <a:solidFill>
                  <a:srgbClr val="000000"/>
                </a:solidFill>
                <a:effectLst/>
                <a:latin typeface="Times New Roman" pitchFamily="18" charset="0"/>
                <a:ea typeface="Times New Roman" pitchFamily="18" charset="0"/>
                <a:cs typeface="Times New Roman" pitchFamily="18" charset="0"/>
              </a:rPr>
              <a:t> 5) производительность труда – показатель эффективности производства, характеризующий выпуск продукции в расчете на единицу используемых ресурсов, представляющий собой соотношение объема производства и затрат трудовых ресурсов.</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142844" y="642918"/>
            <a:ext cx="8534400" cy="5357849"/>
          </a:xfrm>
          <a:prstGeom prst="rect">
            <a:avLst/>
          </a:prstGeom>
          <a:noFill/>
          <a:ln w="9525">
            <a:noFill/>
            <a:miter lim="800000"/>
            <a:headEnd/>
            <a:tailEnd/>
          </a:ln>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ChangeArrowheads="1"/>
          </p:cNvSpPr>
          <p:nvPr/>
        </p:nvSpPr>
        <p:spPr bwMode="auto">
          <a:xfrm>
            <a:off x="214282" y="142852"/>
            <a:ext cx="8643998" cy="61247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17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Принципами взаимодействия субъектов предпринимательства и государства являются:</a:t>
            </a:r>
            <a:endParaRPr kumimoji="0" lang="ru-RU" sz="17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7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1) законность;</a:t>
            </a:r>
            <a:endParaRPr kumimoji="0" lang="ru-RU" sz="17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7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2) свобода предпринимательства;</a:t>
            </a:r>
            <a:endParaRPr kumimoji="0" lang="ru-RU" sz="17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7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3) равенство субъектов предпринимательства;</a:t>
            </a:r>
            <a:endParaRPr kumimoji="0" lang="ru-RU" sz="17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7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4) неприкосновенность собственности;</a:t>
            </a:r>
            <a:endParaRPr kumimoji="0" lang="ru-RU" sz="17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7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5) добросовестная конкуренция;</a:t>
            </a:r>
            <a:endParaRPr kumimoji="0" lang="ru-RU" sz="17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7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6) баланс интересов потребителей, субъектов предпринимательства и государства;</a:t>
            </a:r>
            <a:endParaRPr kumimoji="0" lang="ru-RU" sz="17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7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7) прозрачность деятельности государственных органов и доступность информации;</a:t>
            </a:r>
            <a:endParaRPr kumimoji="0" lang="ru-RU" sz="17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7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8) эффективность государственного регулирования предпринимательства;</a:t>
            </a:r>
            <a:endParaRPr kumimoji="0" lang="ru-RU" sz="17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7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9) повышение способности субъектов предпринимательства к самостоятельной защите своих прав и законных интересов;</a:t>
            </a:r>
            <a:endParaRPr kumimoji="0" lang="ru-RU" sz="17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7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10) приоритет предупреждения правонарушения;</a:t>
            </a:r>
            <a:endParaRPr kumimoji="0" lang="ru-RU" sz="1700" b="0" i="0" u="none" strike="noStrike" cap="none" normalizeH="0" baseline="0" dirty="0" smtClean="0">
              <a:ln>
                <a:noFill/>
              </a:ln>
              <a:solidFill>
                <a:schemeClr val="tx1"/>
              </a:solidFill>
              <a:effectLst/>
              <a:latin typeface="Times New Roman" pitchFamily="18" charset="0"/>
              <a:cs typeface="Times New Roman" pitchFamily="18" charset="0"/>
            </a:endParaRPr>
          </a:p>
          <a:p>
            <a:r>
              <a:rPr kumimoji="0" lang="ru-RU" sz="17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11) взаимная ответственность субъектов предпринимательства и государства;</a:t>
            </a:r>
            <a:r>
              <a:rPr lang="ru-RU" sz="1700" dirty="0" smtClean="0">
                <a:latin typeface="Times New Roman" pitchFamily="18" charset="0"/>
                <a:cs typeface="Times New Roman" pitchFamily="18" charset="0"/>
              </a:rPr>
              <a:t>       12) свобода от коррупции;</a:t>
            </a:r>
          </a:p>
          <a:p>
            <a:r>
              <a:rPr lang="ru-RU" sz="1700" dirty="0" smtClean="0">
                <a:latin typeface="Times New Roman" pitchFamily="18" charset="0"/>
                <a:cs typeface="Times New Roman" pitchFamily="18" charset="0"/>
              </a:rPr>
              <a:t>      13) стимулирование предпринимательской деятельности и обеспечение ее защиты и поддержки;</a:t>
            </a:r>
          </a:p>
          <a:p>
            <a:r>
              <a:rPr lang="ru-RU" sz="1700" dirty="0" smtClean="0">
                <a:latin typeface="Times New Roman" pitchFamily="18" charset="0"/>
                <a:cs typeface="Times New Roman" pitchFamily="18" charset="0"/>
              </a:rPr>
              <a:t>      14) поддержка отечественных производителей товаров, работ, услуг;</a:t>
            </a:r>
          </a:p>
          <a:p>
            <a:r>
              <a:rPr lang="ru-RU" sz="1700" dirty="0" smtClean="0">
                <a:latin typeface="Times New Roman" pitchFamily="18" charset="0"/>
                <a:cs typeface="Times New Roman" pitchFamily="18" charset="0"/>
              </a:rPr>
              <a:t>      15) недопустимость незаконного вмешательства государства в дела субъектов предпринимательства;</a:t>
            </a:r>
          </a:p>
          <a:p>
            <a:r>
              <a:rPr lang="ru-RU" sz="1700" dirty="0" smtClean="0">
                <a:latin typeface="Times New Roman" pitchFamily="18" charset="0"/>
                <a:cs typeface="Times New Roman" pitchFamily="18" charset="0"/>
              </a:rPr>
              <a:t>      16) участие субъектов частного предпринимательства в нормотворчестве;</a:t>
            </a:r>
          </a:p>
          <a:p>
            <a:r>
              <a:rPr lang="ru-RU" sz="1700" dirty="0" smtClean="0">
                <a:latin typeface="Times New Roman" pitchFamily="18" charset="0"/>
                <a:cs typeface="Times New Roman" pitchFamily="18" charset="0"/>
              </a:rPr>
              <a:t>      17) стимулирование социальной ответственности предпринимательства;</a:t>
            </a:r>
          </a:p>
          <a:p>
            <a:r>
              <a:rPr lang="ru-RU" sz="1700" dirty="0" smtClean="0">
                <a:latin typeface="Times New Roman" pitchFamily="18" charset="0"/>
                <a:cs typeface="Times New Roman" pitchFamily="18" charset="0"/>
              </a:rPr>
              <a:t>      18) ограниченное участие государства в предпринимательской деятельности;</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7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ChangeArrowheads="1"/>
          </p:cNvSpPr>
          <p:nvPr/>
        </p:nvSpPr>
        <p:spPr bwMode="auto">
          <a:xfrm>
            <a:off x="285720" y="428604"/>
            <a:ext cx="8429684" cy="59093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В целях стимулирования развития субъектов предпринимательства государством проводится комплекс мер, направленных на создание благоприятных правовых, экономических, социальных условий и гарантий для реализации предпринимательской инициативы.</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b="0" i="0" u="none" strike="noStrike" cap="none" normalizeH="0" baseline="0" dirty="0" smtClean="0" bmk="">
                <a:ln>
                  <a:noFill/>
                </a:ln>
                <a:solidFill>
                  <a:srgbClr val="000000"/>
                </a:solidFill>
                <a:effectLst/>
                <a:latin typeface="Times New Roman" pitchFamily="18" charset="0"/>
                <a:ea typeface="Times New Roman" pitchFamily="18" charset="0"/>
                <a:cs typeface="Times New Roman" pitchFamily="18" charset="0"/>
              </a:rPr>
              <a:t>    Стимулирование предпринимательской деятельности осуществляется, в том числе, посредством обеспечения защиты и поддержки предпринимательства.</a:t>
            </a:r>
            <a:r>
              <a:rPr lang="ru-RU" dirty="0" smtClean="0">
                <a:latin typeface="Times New Roman" pitchFamily="18" charset="0"/>
                <a:cs typeface="Times New Roman" pitchFamily="18" charset="0"/>
              </a:rPr>
              <a:t>   </a:t>
            </a:r>
          </a:p>
          <a:p>
            <a:r>
              <a:rPr lang="ru-RU" dirty="0" smtClean="0">
                <a:latin typeface="Times New Roman" pitchFamily="18" charset="0"/>
                <a:cs typeface="Times New Roman" pitchFamily="18" charset="0"/>
              </a:rPr>
              <a:t>      Государство участвует в предпринимательской деятельности в пределах, ограниченных настоящим Кодексом и законами Республики Казахстан.</a:t>
            </a:r>
          </a:p>
          <a:p>
            <a:r>
              <a:rPr lang="ru-RU" dirty="0" smtClean="0">
                <a:latin typeface="Times New Roman" pitchFamily="18" charset="0"/>
                <a:cs typeface="Times New Roman" pitchFamily="18" charset="0"/>
              </a:rPr>
              <a:t>      В целях развития частного предпринимательства и конкуренции государством принимаются меры, направленные на сокращение доли участия государства в предпринимательской деятельности путем ограничения создания государственных юридических лиц в сфере предпринимательства, юридических лиц с участием государства в уставном капитале.</a:t>
            </a:r>
            <a:r>
              <a:rPr lang="ru-RU" dirty="0" smtClean="0"/>
              <a:t> </a:t>
            </a:r>
          </a:p>
          <a:p>
            <a:r>
              <a:rPr lang="ru-RU" dirty="0" smtClean="0">
                <a:latin typeface="Times New Roman" pitchFamily="18" charset="0"/>
                <a:cs typeface="Times New Roman" pitchFamily="18" charset="0"/>
              </a:rPr>
              <a:t>      </a:t>
            </a:r>
            <a:r>
              <a:rPr lang="ru-RU" b="1" dirty="0" smtClean="0">
                <a:latin typeface="Times New Roman" pitchFamily="18" charset="0"/>
                <a:cs typeface="Times New Roman" pitchFamily="18" charset="0"/>
              </a:rPr>
              <a:t>Целями государственного регулирования предпринимательства являются </a:t>
            </a:r>
            <a:r>
              <a:rPr lang="ru-RU" dirty="0" smtClean="0">
                <a:latin typeface="Times New Roman" pitchFamily="18" charset="0"/>
                <a:cs typeface="Times New Roman" pitchFamily="18" charset="0"/>
              </a:rPr>
              <a:t>обеспечение безопасности производимых и реализуемых субъектом предпринимательства товаров, работ, услуг для жизни и здоровья людей, защиты их законных интересов, безопасности для окружающей среды, национальной безопасности Республики Казахстан, защиты имущественных интересов государства.</a:t>
            </a:r>
          </a:p>
          <a:p>
            <a:endParaRPr lang="ru-RU" dirty="0" smtClean="0">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285720" y="428604"/>
            <a:ext cx="8572560" cy="621708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Государственное регулирование предпринимательства осуществляется посредством установления государством требований, обязательных для исполнения субъектами предпринимательства, в том числе с использованием регуляторных инструментов на уровне:</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1) законов Республики Казахстан;</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2) указов Президента Республики Казахстан;</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3) нормативных постановлений Правительства Республики Казахстан;</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4) нормативных правовых приказов министров Республики Казахстан и иных руководителей центральных государственных органов и их ведомств;</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r>
              <a:rPr kumimoji="0" lang="ru-RU"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5) нормативных правовых актов Национального Банка Республики Казахстан;</a:t>
            </a:r>
            <a:r>
              <a:rPr lang="ru-RU" sz="2000" dirty="0" smtClean="0">
                <a:latin typeface="Times New Roman" pitchFamily="18" charset="0"/>
                <a:cs typeface="Times New Roman" pitchFamily="18" charset="0"/>
              </a:rPr>
              <a:t>     </a:t>
            </a:r>
          </a:p>
          <a:p>
            <a:r>
              <a:rPr lang="ru-RU" sz="2000" dirty="0" smtClean="0">
                <a:latin typeface="Times New Roman" pitchFamily="18" charset="0"/>
                <a:cs typeface="Times New Roman" pitchFamily="18" charset="0"/>
              </a:rPr>
              <a:t>  6) нормативных правовых решений </a:t>
            </a:r>
            <a:r>
              <a:rPr lang="ru-RU" sz="2000" dirty="0" err="1" smtClean="0">
                <a:latin typeface="Times New Roman" pitchFamily="18" charset="0"/>
                <a:cs typeface="Times New Roman" pitchFamily="18" charset="0"/>
              </a:rPr>
              <a:t>маслихатов</a:t>
            </a:r>
            <a:r>
              <a:rPr lang="ru-RU" sz="2000" dirty="0" smtClean="0">
                <a:latin typeface="Times New Roman" pitchFamily="18" charset="0"/>
                <a:cs typeface="Times New Roman" pitchFamily="18" charset="0"/>
              </a:rPr>
              <a:t>, нормативных правовых решений </a:t>
            </a:r>
            <a:r>
              <a:rPr lang="ru-RU" sz="2000" dirty="0" err="1" smtClean="0">
                <a:latin typeface="Times New Roman" pitchFamily="18" charset="0"/>
                <a:cs typeface="Times New Roman" pitchFamily="18" charset="0"/>
              </a:rPr>
              <a:t>акимов</a:t>
            </a:r>
            <a:r>
              <a:rPr lang="ru-RU" sz="2000" dirty="0" smtClean="0">
                <a:latin typeface="Times New Roman" pitchFamily="18" charset="0"/>
                <a:cs typeface="Times New Roman" pitchFamily="18" charset="0"/>
              </a:rPr>
              <a:t>, нормативных правовых постановлений </a:t>
            </a:r>
            <a:r>
              <a:rPr lang="ru-RU" sz="2000" dirty="0" err="1" smtClean="0">
                <a:latin typeface="Times New Roman" pitchFamily="18" charset="0"/>
                <a:cs typeface="Times New Roman" pitchFamily="18" charset="0"/>
              </a:rPr>
              <a:t>акиматов</a:t>
            </a:r>
            <a:r>
              <a:rPr lang="ru-RU" sz="2000" dirty="0" smtClean="0">
                <a:latin typeface="Times New Roman" pitchFamily="18" charset="0"/>
                <a:cs typeface="Times New Roman" pitchFamily="18" charset="0"/>
              </a:rPr>
              <a:t>. </a:t>
            </a:r>
          </a:p>
          <a:p>
            <a:r>
              <a:rPr lang="ru-RU" sz="2000" dirty="0" smtClean="0">
                <a:latin typeface="Times New Roman" pitchFamily="18" charset="0"/>
                <a:cs typeface="Times New Roman" pitchFamily="18" charset="0"/>
              </a:rPr>
              <a:t>       Регуляторные инструменты представляют собой способы воздействия в отношении субъектов предпринимательства, в том числе формы и средства государственного регулирования предпринимательства </a:t>
            </a:r>
          </a:p>
          <a:p>
            <a:endParaRPr lang="ru-RU" sz="2000" dirty="0" smtClean="0">
              <a:latin typeface="Times New Roman" pitchFamily="18" charset="0"/>
              <a:cs typeface="Times New Roman" pitchFamily="18" charset="0"/>
            </a:endParaRPr>
          </a:p>
          <a:p>
            <a:endParaRPr lang="ru-RU" sz="2000" dirty="0" smtClean="0">
              <a:latin typeface="Times New Roman" pitchFamily="18" charset="0"/>
              <a:cs typeface="Times New Roman" pitchFamily="18" charset="0"/>
            </a:endParaRPr>
          </a:p>
          <a:p>
            <a:r>
              <a:rPr lang="ru-RU" sz="2000" dirty="0" smtClean="0">
                <a:latin typeface="Times New Roman" pitchFamily="18" charset="0"/>
                <a:cs typeface="Times New Roman"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85720" y="285727"/>
            <a:ext cx="8643998" cy="5355312"/>
          </a:xfrm>
          <a:prstGeom prst="rect">
            <a:avLst/>
          </a:prstGeom>
        </p:spPr>
        <p:txBody>
          <a:bodyPr wrap="square">
            <a:spAutoFit/>
          </a:bodyPr>
          <a:lstStyle/>
          <a:p>
            <a:r>
              <a:rPr lang="ru-RU" dirty="0" smtClean="0">
                <a:latin typeface="Times New Roman" pitchFamily="18" charset="0"/>
                <a:cs typeface="Times New Roman" pitchFamily="18" charset="0"/>
              </a:rPr>
              <a:t>     Государственное регулирование предпринимательства осуществляется путем:</a:t>
            </a:r>
          </a:p>
          <a:p>
            <a:r>
              <a:rPr lang="en-US"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 1) установления нормативными правовыми актами Республики Казахстан требований к субъектам, а также продукции, процессам предпринимательства;</a:t>
            </a:r>
          </a:p>
          <a:p>
            <a:r>
              <a:rPr lang="en-US"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 2) государственной регистрации субъектов предпринимательства;</a:t>
            </a:r>
          </a:p>
          <a:p>
            <a:r>
              <a:rPr lang="en-US"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 3) введения разрешительного или уведомительного порядка осуществления субъектами предпринимательства отдельных видов деятельности или действий (операций);</a:t>
            </a:r>
          </a:p>
          <a:p>
            <a:r>
              <a:rPr lang="en-US"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 4) технического регулирования;</a:t>
            </a:r>
          </a:p>
          <a:p>
            <a:r>
              <a:rPr lang="en-US"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 5) государственного регулирования цен и тарифов;</a:t>
            </a:r>
          </a:p>
          <a:p>
            <a:r>
              <a:rPr lang="en-US"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 6) обязательного страхования гражданско-правовой ответственности субъектов предпринимательства в соответствии с законами Республики Казахстан;</a:t>
            </a:r>
          </a:p>
          <a:p>
            <a:r>
              <a:rPr lang="en-US"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 7) государственного контроля и надзора;</a:t>
            </a:r>
          </a:p>
          <a:p>
            <a:r>
              <a:rPr lang="en-US"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 8) защиты конкуренции и ограничения монополистической деятельности;</a:t>
            </a:r>
          </a:p>
          <a:p>
            <a:r>
              <a:rPr lang="en-US"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 9) государственного заказа;</a:t>
            </a:r>
          </a:p>
          <a:p>
            <a:r>
              <a:rPr lang="en-US"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 10) установления законами Республики Казахстан ответственности субъектов предпринимательства, должностных лиц государственных органов;</a:t>
            </a:r>
          </a:p>
          <a:p>
            <a:r>
              <a:rPr lang="en-US"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 10-1) введения информационных инструментов;</a:t>
            </a:r>
          </a:p>
          <a:p>
            <a:r>
              <a:rPr lang="en-US"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 10-2) введения саморегулирования, основанного на обязательном членстве (участии) в </a:t>
            </a:r>
            <a:r>
              <a:rPr lang="ru-RU" dirty="0" err="1" smtClean="0">
                <a:latin typeface="Times New Roman" pitchFamily="18" charset="0"/>
                <a:cs typeface="Times New Roman" pitchFamily="18" charset="0"/>
              </a:rPr>
              <a:t>саморегулируемой</a:t>
            </a:r>
            <a:r>
              <a:rPr lang="ru-RU" dirty="0" smtClean="0">
                <a:latin typeface="Times New Roman" pitchFamily="18" charset="0"/>
                <a:cs typeface="Times New Roman" pitchFamily="18" charset="0"/>
              </a:rPr>
              <a:t> организации;</a:t>
            </a:r>
            <a:endParaRPr lang="ru-RU"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1"/>
          <p:cNvSpPr>
            <a:spLocks noChangeArrowheads="1"/>
          </p:cNvSpPr>
          <p:nvPr/>
        </p:nvSpPr>
        <p:spPr bwMode="auto">
          <a:xfrm>
            <a:off x="285720" y="285728"/>
            <a:ext cx="8501122" cy="59093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Компетенция Правительства Республики Казахстан в области государственного регулирования предпринимательства</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b="0" i="0" u="none" strike="noStrike" cap="none" normalizeH="0" baseline="0" dirty="0" smtClean="0" bmk="">
                <a:ln>
                  <a:noFill/>
                </a:ln>
                <a:solidFill>
                  <a:srgbClr val="000000"/>
                </a:solidFill>
                <a:effectLst/>
                <a:latin typeface="Times New Roman" pitchFamily="18" charset="0"/>
                <a:ea typeface="Times New Roman" pitchFamily="18" charset="0"/>
                <a:cs typeface="Times New Roman" pitchFamily="18" charset="0"/>
              </a:rPr>
              <a:t>     1. К компетенции Правительства Республики Казахстан относятся:</a:t>
            </a:r>
            <a:endParaRPr kumimoji="0" lang="ru-RU" b="0" i="0" u="none" strike="noStrike" cap="none" normalizeH="0" baseline="0" dirty="0" smtClean="0" bmk="">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bmk="">
                <a:ln>
                  <a:noFill/>
                </a:ln>
                <a:solidFill>
                  <a:srgbClr val="000000"/>
                </a:solidFill>
                <a:effectLst/>
                <a:latin typeface="Times New Roman" pitchFamily="18" charset="0"/>
                <a:ea typeface="Times New Roman" pitchFamily="18" charset="0"/>
                <a:cs typeface="Times New Roman" pitchFamily="18" charset="0"/>
              </a:rPr>
              <a:t>      1) утверждение правил ведения и использования реестра субъектов предпринимательства;</a:t>
            </a:r>
            <a:endParaRPr kumimoji="0" lang="ru-RU" b="0" i="0" u="none" strike="noStrike" cap="none" normalizeH="0" baseline="0" dirty="0" smtClean="0" bmk="">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bmk="">
                <a:ln>
                  <a:noFill/>
                </a:ln>
                <a:solidFill>
                  <a:srgbClr val="000000"/>
                </a:solidFill>
                <a:effectLst/>
                <a:latin typeface="Times New Roman" pitchFamily="18" charset="0"/>
                <a:ea typeface="Times New Roman" pitchFamily="18" charset="0"/>
                <a:cs typeface="Times New Roman" pitchFamily="18" charset="0"/>
              </a:rPr>
              <a:t>      1-1) разработка основных направлений государственной политики в области государственного регулирования предпринимательства;</a:t>
            </a:r>
            <a:endParaRPr kumimoji="0" lang="ru-RU" b="0" i="0" u="none" strike="noStrike" cap="none" normalizeH="0" baseline="0" dirty="0" smtClean="0" bmk="">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bmk="">
                <a:ln>
                  <a:noFill/>
                </a:ln>
                <a:solidFill>
                  <a:srgbClr val="000000"/>
                </a:solidFill>
                <a:effectLst/>
                <a:latin typeface="Times New Roman" pitchFamily="18" charset="0"/>
                <a:ea typeface="Times New Roman" pitchFamily="18" charset="0"/>
                <a:cs typeface="Times New Roman" pitchFamily="18" charset="0"/>
              </a:rPr>
              <a:t>      2) утверждение правил расчета среднегодовой численности работников и среднегодового дохода;</a:t>
            </a:r>
            <a:endParaRPr kumimoji="0" lang="ru-RU" b="0" i="0" u="none" strike="noStrike" cap="none" normalizeH="0" baseline="0" dirty="0" smtClean="0" bmk="">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bmk="">
                <a:ln>
                  <a:noFill/>
                </a:ln>
                <a:solidFill>
                  <a:srgbClr val="000000"/>
                </a:solidFill>
                <a:effectLst/>
                <a:latin typeface="Times New Roman" pitchFamily="18" charset="0"/>
                <a:ea typeface="Times New Roman" pitchFamily="18" charset="0"/>
                <a:cs typeface="Times New Roman" pitchFamily="18" charset="0"/>
              </a:rPr>
              <a:t>     3) утверждение правил разработки и утверждения годового отчета о состоянии регулирования предпринимательской деятельности в Республике Казахстан;</a:t>
            </a:r>
            <a:endParaRPr kumimoji="0" lang="ru-RU" b="0" i="0" u="none" strike="noStrike" cap="none" normalizeH="0" baseline="0" dirty="0" smtClean="0" bmk="">
              <a:ln>
                <a:noFill/>
              </a:ln>
              <a:solidFill>
                <a:schemeClr val="tx1"/>
              </a:solidFill>
              <a:effectLst/>
              <a:latin typeface="Times New Roman" pitchFamily="18" charset="0"/>
              <a:cs typeface="Times New Roman" pitchFamily="18" charset="0"/>
            </a:endParaRPr>
          </a:p>
          <a:p>
            <a:pPr eaLnBrk="0" fontAlgn="base" hangingPunct="0">
              <a:spcBef>
                <a:spcPct val="0"/>
              </a:spcBef>
              <a:spcAft>
                <a:spcPct val="0"/>
              </a:spcAft>
            </a:pPr>
            <a:r>
              <a:rPr kumimoji="0" lang="ru-RU" b="0" i="0" u="none" strike="noStrike" cap="none" normalizeH="0" baseline="0" dirty="0" smtClean="0" bmk="">
                <a:ln>
                  <a:noFill/>
                </a:ln>
                <a:solidFill>
                  <a:srgbClr val="000000"/>
                </a:solidFill>
                <a:effectLst/>
                <a:latin typeface="Times New Roman" pitchFamily="18" charset="0"/>
                <a:ea typeface="Times New Roman" pitchFamily="18" charset="0"/>
                <a:cs typeface="Times New Roman" pitchFamily="18" charset="0"/>
              </a:rPr>
              <a:t>      4) утверждение перечня обязательных услуг, оказываемых субъектами естественных монополий и </a:t>
            </a:r>
            <a:r>
              <a:rPr kumimoji="0" lang="ru-RU" b="0" i="0" u="none" strike="noStrike" cap="none" normalizeH="0" baseline="0" dirty="0" err="1" smtClean="0" bmk="">
                <a:ln>
                  <a:noFill/>
                </a:ln>
                <a:solidFill>
                  <a:srgbClr val="000000"/>
                </a:solidFill>
                <a:effectLst/>
                <a:latin typeface="Times New Roman" pitchFamily="18" charset="0"/>
                <a:ea typeface="Times New Roman" pitchFamily="18" charset="0"/>
                <a:cs typeface="Times New Roman" pitchFamily="18" charset="0"/>
              </a:rPr>
              <a:t>квазигосударственного</a:t>
            </a:r>
            <a:r>
              <a:rPr kumimoji="0" lang="ru-RU" b="0" i="0" u="none" strike="noStrike" cap="none" normalizeH="0" baseline="0" dirty="0" smtClean="0" bmk="">
                <a:ln>
                  <a:noFill/>
                </a:ln>
                <a:solidFill>
                  <a:srgbClr val="000000"/>
                </a:solidFill>
                <a:effectLst/>
                <a:latin typeface="Times New Roman" pitchFamily="18" charset="0"/>
                <a:ea typeface="Times New Roman" pitchFamily="18" charset="0"/>
                <a:cs typeface="Times New Roman" pitchFamily="18" charset="0"/>
              </a:rPr>
              <a:t> сектора, в рамках защиты конкуренции и ограничения монополистической деятельности.</a:t>
            </a:r>
            <a:r>
              <a:rPr lang="ru-RU" dirty="0" smtClean="0"/>
              <a:t> </a:t>
            </a:r>
          </a:p>
          <a:p>
            <a:pPr eaLnBrk="0" fontAlgn="base" hangingPunct="0">
              <a:spcBef>
                <a:spcPct val="0"/>
              </a:spcBef>
              <a:spcAft>
                <a:spcPct val="0"/>
              </a:spcAft>
            </a:pPr>
            <a:r>
              <a:rPr lang="ru-RU" dirty="0" smtClean="0"/>
              <a:t>      Уполномоченным органом в области государственного регулирования индустриально-инновационной деятельности является Министерстве цифрового развития, инноваций и аэрокосмической промышленности Республики Казахстан. Так одной из его миссий является формирование и проведение эффективной государственной политики в инновационной деятельности и научно-технического развития страны.</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1"/>
          <p:cNvSpPr>
            <a:spLocks noChangeArrowheads="1"/>
          </p:cNvSpPr>
          <p:nvPr/>
        </p:nvSpPr>
        <p:spPr bwMode="auto">
          <a:xfrm>
            <a:off x="357158" y="500042"/>
            <a:ext cx="8215370" cy="19389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kumimoji="0" lang="ru-RU" sz="2000" b="0" i="0"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     </a:t>
            </a:r>
            <a:r>
              <a:rPr kumimoji="0" lang="ru-RU"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Кроме того, другие профильные госорганы </a:t>
            </a:r>
            <a:r>
              <a:rPr lang="ru-RU" sz="2000" dirty="0" smtClean="0">
                <a:solidFill>
                  <a:srgbClr val="000000"/>
                </a:solidFill>
                <a:latin typeface="Times New Roman" pitchFamily="18" charset="0"/>
                <a:ea typeface="Times New Roman" pitchFamily="18" charset="0"/>
                <a:cs typeface="Times New Roman" pitchFamily="18" charset="0"/>
              </a:rPr>
              <a:t>в пределах своей компетенции</a:t>
            </a:r>
            <a:r>
              <a:rPr lang="ru-RU" sz="2000" dirty="0" smtClean="0">
                <a:latin typeface="Times New Roman" pitchFamily="18" charset="0"/>
                <a:ea typeface="Times New Roman" pitchFamily="18" charset="0"/>
                <a:cs typeface="Times New Roman" pitchFamily="18" charset="0"/>
              </a:rPr>
              <a:t>   </a:t>
            </a:r>
            <a:r>
              <a:rPr kumimoji="0" lang="ru-RU"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участвуют в формировании и реализации государственной политики в области государственного регулирования </a:t>
            </a:r>
            <a:r>
              <a:rPr lang="ru-RU" sz="2000" dirty="0" smtClean="0">
                <a:solidFill>
                  <a:srgbClr val="000000"/>
                </a:solidFill>
                <a:latin typeface="Times New Roman" pitchFamily="18" charset="0"/>
                <a:ea typeface="Times New Roman" pitchFamily="18" charset="0"/>
                <a:cs typeface="Times New Roman" pitchFamily="18" charset="0"/>
              </a:rPr>
              <a:t> индустриально-инновационной </a:t>
            </a:r>
            <a:r>
              <a:rPr lang="ru-RU" sz="2000" dirty="0" smtClean="0">
                <a:solidFill>
                  <a:srgbClr val="000000"/>
                </a:solidFill>
                <a:latin typeface="Times New Roman" pitchFamily="18" charset="0"/>
                <a:ea typeface="Times New Roman" pitchFamily="18" charset="0"/>
                <a:cs typeface="Times New Roman" pitchFamily="18" charset="0"/>
              </a:rPr>
              <a:t>деятельности, </a:t>
            </a:r>
            <a:r>
              <a:rPr lang="ru-RU" sz="2000" dirty="0" smtClean="0">
                <a:solidFill>
                  <a:srgbClr val="000000"/>
                </a:solidFill>
                <a:latin typeface="Times New Roman" pitchFamily="18" charset="0"/>
                <a:ea typeface="Times New Roman" pitchFamily="18" charset="0"/>
                <a:cs typeface="Times New Roman" pitchFamily="18" charset="0"/>
              </a:rPr>
              <a:t>к примеру, </a:t>
            </a:r>
            <a:r>
              <a:rPr lang="ru-RU" sz="2000" dirty="0" smtClean="0">
                <a:latin typeface="Times New Roman" pitchFamily="18" charset="0"/>
                <a:cs typeface="Times New Roman" pitchFamily="18" charset="0"/>
              </a:rPr>
              <a:t>Министерства индустрии и инфраструктурного развития Республики Казахстан, Министерство сельского хозяйства РК и т.д.</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ткрытая">
  <a:themeElements>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Открытая">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Открытая">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427</TotalTime>
  <Words>973</Words>
  <PresentationFormat>Экран (4:3)</PresentationFormat>
  <Paragraphs>145</Paragraphs>
  <Slides>22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22</vt:i4>
      </vt:variant>
    </vt:vector>
  </HeadingPairs>
  <TitlesOfParts>
    <vt:vector size="23" baseType="lpstr">
      <vt:lpstr>Открытая</vt:lpstr>
      <vt:lpstr>Тема 3. Государственное регулирование инновационной деятельности в  РК</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lpstr>Слайд 21</vt:lpstr>
      <vt:lpstr>Слайд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 дәріс. Қазақстандағы индустриалды-инновациялық инновацияны мемлекеттік реттеу</dc:title>
  <dc:creator>Lenovo</dc:creator>
  <cp:lastModifiedBy>Lenovo</cp:lastModifiedBy>
  <cp:revision>65</cp:revision>
  <dcterms:created xsi:type="dcterms:W3CDTF">2021-09-15T06:42:57Z</dcterms:created>
  <dcterms:modified xsi:type="dcterms:W3CDTF">2022-02-06T03:48:48Z</dcterms:modified>
</cp:coreProperties>
</file>